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286" r:id="rId2"/>
    <p:sldId id="287" r:id="rId3"/>
    <p:sldId id="258" r:id="rId4"/>
    <p:sldId id="288" r:id="rId5"/>
    <p:sldId id="289" r:id="rId6"/>
    <p:sldId id="349" r:id="rId7"/>
    <p:sldId id="350" r:id="rId8"/>
    <p:sldId id="376" r:id="rId9"/>
    <p:sldId id="351" r:id="rId10"/>
    <p:sldId id="352" r:id="rId11"/>
    <p:sldId id="353" r:id="rId12"/>
    <p:sldId id="354" r:id="rId13"/>
    <p:sldId id="296" r:id="rId14"/>
    <p:sldId id="297" r:id="rId15"/>
    <p:sldId id="309" r:id="rId16"/>
    <p:sldId id="355" r:id="rId17"/>
    <p:sldId id="356" r:id="rId18"/>
    <p:sldId id="357" r:id="rId19"/>
    <p:sldId id="359" r:id="rId20"/>
    <p:sldId id="358" r:id="rId21"/>
    <p:sldId id="360" r:id="rId22"/>
    <p:sldId id="370" r:id="rId23"/>
    <p:sldId id="371" r:id="rId24"/>
    <p:sldId id="361" r:id="rId25"/>
    <p:sldId id="374" r:id="rId26"/>
    <p:sldId id="364" r:id="rId27"/>
    <p:sldId id="365" r:id="rId28"/>
    <p:sldId id="367" r:id="rId29"/>
    <p:sldId id="368" r:id="rId30"/>
    <p:sldId id="369" r:id="rId31"/>
    <p:sldId id="375" r:id="rId32"/>
    <p:sldId id="319" r:id="rId33"/>
    <p:sldId id="372" r:id="rId34"/>
    <p:sldId id="377" r:id="rId35"/>
    <p:sldId id="373" r:id="rId36"/>
    <p:sldId id="345"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41"/>
    <a:srgbClr val="ED4022"/>
    <a:srgbClr val="D50002"/>
    <a:srgbClr val="F1F1F1"/>
    <a:srgbClr val="1B2F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314" autoAdjust="0"/>
    <p:restoredTop sz="61092"/>
  </p:normalViewPr>
  <p:slideViewPr>
    <p:cSldViewPr snapToGrid="0" showGuides="1">
      <p:cViewPr varScale="1">
        <p:scale>
          <a:sx n="57" d="100"/>
          <a:sy n="57" d="100"/>
        </p:scale>
        <p:origin x="1064" y="176"/>
      </p:cViewPr>
      <p:guideLst>
        <p:guide orient="horz" pos="2160"/>
        <p:guide pos="384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9EEDEB-74DD-4590-ADB0-3BDFBC7AA6C1}" type="datetimeFigureOut">
              <a:rPr lang="zh-CN" altLang="en-US" smtClean="0"/>
              <a:t>2019/7/8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5043DD-9C8A-432D-8FD9-15B0804A3EB1}" type="slidenum">
              <a:rPr lang="zh-CN" altLang="en-US" smtClean="0"/>
              <a:t>‹#›</a:t>
            </a:fld>
            <a:endParaRPr lang="zh-CN" altLang="en-US"/>
          </a:p>
        </p:txBody>
      </p:sp>
    </p:spTree>
    <p:extLst>
      <p:ext uri="{BB962C8B-B14F-4D97-AF65-F5344CB8AC3E}">
        <p14:creationId xmlns:p14="http://schemas.microsoft.com/office/powerpoint/2010/main" val="24265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vstudio.vdian.net/%5bhttps:/github.com/weidian-inc/rockerjs-mvc%5d(https:/github.com/weidian-inc/rockerjs-mvc)"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vstudio.vdian.net/%5bhttps:/rockerjs.weidian.com/compass/mvc.html#%E6%A0%B8%E5%BF%83%E6%A6%82%E5%BF%B5%5D(https://rockerjs.weidian.com/compass/mvc.html#%E6%A0%B8%E5%BF%83%E6%A6%82%E5%BF%B5)"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javatang.com/archives/2017/11/08/11582145.html"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95043DD-9C8A-432D-8FD9-15B0804A3EB1}" type="slidenum">
              <a:rPr lang="zh-CN" altLang="en-US" smtClean="0"/>
              <a:t>1</a:t>
            </a:fld>
            <a:endParaRPr lang="zh-CN" altLang="en-US"/>
          </a:p>
        </p:txBody>
      </p:sp>
    </p:spTree>
    <p:extLst>
      <p:ext uri="{BB962C8B-B14F-4D97-AF65-F5344CB8AC3E}">
        <p14:creationId xmlns:p14="http://schemas.microsoft.com/office/powerpoint/2010/main" val="2113006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还记得首节的</a:t>
            </a:r>
            <a:r>
              <a:rPr lang="en-US" altLang="zh-CN" sz="1200" b="0" i="0" kern="1200" dirty="0">
                <a:solidFill>
                  <a:schemeClr val="tx1"/>
                </a:solidFill>
                <a:effectLst/>
                <a:latin typeface="+mn-lt"/>
                <a:ea typeface="+mn-ea"/>
                <a:cs typeface="+mn-cs"/>
              </a:rPr>
              <a:t>Node EE</a:t>
            </a:r>
            <a:r>
              <a:rPr lang="zh-CN" altLang="en-US" sz="1200" b="0" i="0" kern="1200" dirty="0">
                <a:solidFill>
                  <a:schemeClr val="tx1"/>
                </a:solidFill>
                <a:effectLst/>
                <a:latin typeface="+mn-lt"/>
                <a:ea typeface="+mn-ea"/>
                <a:cs typeface="+mn-cs"/>
              </a:rPr>
              <a:t>与</a:t>
            </a:r>
            <a:r>
              <a:rPr lang="en-US" altLang="zh-CN" sz="1200" b="0" i="0" kern="1200" dirty="0">
                <a:solidFill>
                  <a:schemeClr val="tx1"/>
                </a:solidFill>
                <a:effectLst/>
                <a:latin typeface="+mn-lt"/>
                <a:ea typeface="+mn-ea"/>
                <a:cs typeface="+mn-cs"/>
              </a:rPr>
              <a:t>Node.js</a:t>
            </a:r>
            <a:r>
              <a:rPr lang="zh-CN" altLang="en-US" sz="1200" b="0" i="0" kern="1200" dirty="0">
                <a:solidFill>
                  <a:schemeClr val="tx1"/>
                </a:solidFill>
                <a:effectLst/>
                <a:latin typeface="+mn-lt"/>
                <a:ea typeface="+mn-ea"/>
                <a:cs typeface="+mn-cs"/>
              </a:rPr>
              <a:t>的数学集合图吗？它只表明两者的包含关系并未细化</a:t>
            </a:r>
            <a:r>
              <a:rPr lang="en-US" altLang="zh-CN" sz="1200" b="0" i="0" kern="1200" dirty="0">
                <a:solidFill>
                  <a:schemeClr val="tx1"/>
                </a:solidFill>
                <a:effectLst/>
                <a:latin typeface="+mn-lt"/>
                <a:ea typeface="+mn-ea"/>
                <a:cs typeface="+mn-cs"/>
              </a:rPr>
              <a:t>Node EE</a:t>
            </a:r>
            <a:r>
              <a:rPr lang="zh-CN" altLang="en-US" sz="1200" b="0" i="0" kern="1200" dirty="0">
                <a:solidFill>
                  <a:schemeClr val="tx1"/>
                </a:solidFill>
                <a:effectLst/>
                <a:latin typeface="+mn-lt"/>
                <a:ea typeface="+mn-ea"/>
                <a:cs typeface="+mn-cs"/>
              </a:rPr>
              <a:t>的每一块领域。下图则是</a:t>
            </a:r>
            <a:r>
              <a:rPr lang="en-US" altLang="zh-CN" sz="1200" b="0" i="0" kern="1200" dirty="0">
                <a:solidFill>
                  <a:schemeClr val="tx1"/>
                </a:solidFill>
                <a:effectLst/>
                <a:latin typeface="+mn-lt"/>
                <a:ea typeface="+mn-ea"/>
                <a:cs typeface="+mn-cs"/>
              </a:rPr>
              <a:t>Node EE</a:t>
            </a:r>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Node.js</a:t>
            </a:r>
            <a:r>
              <a:rPr lang="zh-CN" altLang="en-US" sz="1200" b="0" i="0" kern="1200" dirty="0">
                <a:solidFill>
                  <a:schemeClr val="tx1"/>
                </a:solidFill>
                <a:effectLst/>
                <a:latin typeface="+mn-lt"/>
                <a:ea typeface="+mn-ea"/>
                <a:cs typeface="+mn-cs"/>
              </a:rPr>
              <a:t>基础之上衍生出来的相关方向：</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195043DD-9C8A-432D-8FD9-15B0804A3EB1}" type="slidenum">
              <a:rPr lang="zh-CN" altLang="en-US" smtClean="0"/>
              <a:t>10</a:t>
            </a:fld>
            <a:endParaRPr lang="zh-CN" altLang="en-US"/>
          </a:p>
        </p:txBody>
      </p:sp>
    </p:spTree>
    <p:extLst>
      <p:ext uri="{BB962C8B-B14F-4D97-AF65-F5344CB8AC3E}">
        <p14:creationId xmlns:p14="http://schemas.microsoft.com/office/powerpoint/2010/main" val="2198770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Node EE</a:t>
            </a:r>
            <a:r>
              <a:rPr lang="zh-CN" altLang="en-US" sz="1200" b="0" i="0" kern="1200" dirty="0">
                <a:solidFill>
                  <a:schemeClr val="tx1"/>
                </a:solidFill>
                <a:effectLst/>
                <a:latin typeface="+mn-lt"/>
                <a:ea typeface="+mn-ea"/>
                <a:cs typeface="+mn-cs"/>
              </a:rPr>
              <a:t>是面向企业级应用开发场景，满足应用高可维护、可扩展，在无缝接入各级中间件同时，能追踪请求的各层链路、远程调试、在线实时监控与性能分析。</a:t>
            </a:r>
            <a:endParaRPr lang="en-US" altLang="zh-CN" sz="1200" b="0" i="0" kern="1200" dirty="0">
              <a:solidFill>
                <a:schemeClr val="tx1"/>
              </a:solidFill>
              <a:effectLst/>
              <a:latin typeface="+mn-lt"/>
              <a:ea typeface="+mn-ea"/>
              <a:cs typeface="+mn-cs"/>
            </a:endParaRPr>
          </a:p>
          <a:p>
            <a:endParaRPr kumimoji="1" lang="en-US" altLang="zh-CN" dirty="0"/>
          </a:p>
          <a:p>
            <a:r>
              <a:rPr lang="en-US" altLang="zh-CN" sz="1200" b="0" i="0" kern="1200" dirty="0">
                <a:solidFill>
                  <a:schemeClr val="tx1"/>
                </a:solidFill>
                <a:effectLst/>
                <a:latin typeface="+mn-lt"/>
                <a:ea typeface="+mn-ea"/>
                <a:cs typeface="+mn-cs"/>
              </a:rPr>
              <a:t>Node EE</a:t>
            </a:r>
            <a:r>
              <a:rPr lang="zh-CN" altLang="en-US" sz="1200" b="0" i="0" kern="1200" dirty="0">
                <a:solidFill>
                  <a:schemeClr val="tx1"/>
                </a:solidFill>
                <a:effectLst/>
                <a:latin typeface="+mn-lt"/>
                <a:ea typeface="+mn-ea"/>
                <a:cs typeface="+mn-cs"/>
              </a:rPr>
              <a:t>有以下特点：</a:t>
            </a:r>
            <a:endParaRPr kumimoji="1" lang="en-US" altLang="zh-CN" dirty="0"/>
          </a:p>
          <a:p>
            <a:r>
              <a:rPr kumimoji="1" lang="zh-CN" altLang="en-US" dirty="0"/>
              <a:t>开发时体验爽</a:t>
            </a:r>
            <a:endParaRPr kumimoji="1" lang="en-US" altLang="zh-CN" dirty="0"/>
          </a:p>
          <a:p>
            <a:r>
              <a:rPr lang="zh-CN" altLang="en-US" dirty="0"/>
              <a:t>运行时放心跑</a:t>
            </a:r>
            <a:endParaRPr lang="en-US" altLang="zh-CN" dirty="0"/>
          </a:p>
          <a:p>
            <a:r>
              <a:rPr kumimoji="1" lang="zh-CN" altLang="en-US" dirty="0"/>
              <a:t>故障时快速调</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重构时尽管改</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195043DD-9C8A-432D-8FD9-15B0804A3EB1}" type="slidenum">
              <a:rPr lang="zh-CN" altLang="en-US" smtClean="0"/>
              <a:t>11</a:t>
            </a:fld>
            <a:endParaRPr lang="zh-CN" altLang="en-US"/>
          </a:p>
        </p:txBody>
      </p:sp>
    </p:spTree>
    <p:extLst>
      <p:ext uri="{BB962C8B-B14F-4D97-AF65-F5344CB8AC3E}">
        <p14:creationId xmlns:p14="http://schemas.microsoft.com/office/powerpoint/2010/main" val="2882352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开发时体验爽</a:t>
            </a:r>
            <a:endParaRPr kumimoji="1" lang="en-US" altLang="zh-CN" dirty="0"/>
          </a:p>
          <a:p>
            <a:r>
              <a:rPr lang="zh-CN" altLang="en-US" dirty="0"/>
              <a:t>运行时放心跑</a:t>
            </a:r>
            <a:endParaRPr lang="en-US" altLang="zh-CN" dirty="0"/>
          </a:p>
          <a:p>
            <a:r>
              <a:rPr kumimoji="1" lang="zh-CN" altLang="en-US" dirty="0"/>
              <a:t>故障时快速调</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重构时尽管改</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195043DD-9C8A-432D-8FD9-15B0804A3EB1}" type="slidenum">
              <a:rPr lang="zh-CN" altLang="en-US" smtClean="0"/>
              <a:t>12</a:t>
            </a:fld>
            <a:endParaRPr lang="zh-CN" altLang="en-US"/>
          </a:p>
        </p:txBody>
      </p:sp>
    </p:spTree>
    <p:extLst>
      <p:ext uri="{BB962C8B-B14F-4D97-AF65-F5344CB8AC3E}">
        <p14:creationId xmlns:p14="http://schemas.microsoft.com/office/powerpoint/2010/main" val="22360376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195043DD-9C8A-432D-8FD9-15B0804A3EB1}" type="slidenum">
              <a:rPr lang="zh-CN" altLang="en-US" smtClean="0"/>
              <a:t>13</a:t>
            </a:fld>
            <a:endParaRPr lang="zh-CN" altLang="en-US"/>
          </a:p>
        </p:txBody>
      </p:sp>
    </p:spTree>
    <p:extLst>
      <p:ext uri="{BB962C8B-B14F-4D97-AF65-F5344CB8AC3E}">
        <p14:creationId xmlns:p14="http://schemas.microsoft.com/office/powerpoint/2010/main" val="3140507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95043DD-9C8A-432D-8FD9-15B0804A3EB1}" type="slidenum">
              <a:rPr lang="zh-CN" altLang="en-US" smtClean="0"/>
              <a:t>14</a:t>
            </a:fld>
            <a:endParaRPr lang="zh-CN" altLang="en-US"/>
          </a:p>
        </p:txBody>
      </p:sp>
    </p:spTree>
    <p:extLst>
      <p:ext uri="{BB962C8B-B14F-4D97-AF65-F5344CB8AC3E}">
        <p14:creationId xmlns:p14="http://schemas.microsoft.com/office/powerpoint/2010/main" val="1898261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95043DD-9C8A-432D-8FD9-15B0804A3EB1}" type="slidenum">
              <a:rPr lang="zh-CN" altLang="en-US" smtClean="0"/>
              <a:t>15</a:t>
            </a:fld>
            <a:endParaRPr lang="zh-CN" altLang="en-US"/>
          </a:p>
        </p:txBody>
      </p:sp>
    </p:spTree>
    <p:extLst>
      <p:ext uri="{BB962C8B-B14F-4D97-AF65-F5344CB8AC3E}">
        <p14:creationId xmlns:p14="http://schemas.microsoft.com/office/powerpoint/2010/main" val="39677004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容器化让开发人员专注于业务，不关注非主力业务的实现</a:t>
            </a:r>
            <a:endParaRPr kumimoji="1" lang="en-US" altLang="zh-CN" dirty="0"/>
          </a:p>
          <a:p>
            <a:endParaRPr kumimoji="1" lang="en-US" altLang="zh-CN" dirty="0"/>
          </a:p>
          <a:p>
            <a:r>
              <a:rPr kumimoji="1" lang="en-US" altLang="zh-CN" dirty="0"/>
              <a:t>IoC</a:t>
            </a:r>
            <a:r>
              <a:rPr kumimoji="1" lang="zh-CN" altLang="en-US" dirty="0"/>
              <a:t>则简化依赖，依赖倒置，可扩展性高</a:t>
            </a:r>
          </a:p>
        </p:txBody>
      </p:sp>
      <p:sp>
        <p:nvSpPr>
          <p:cNvPr id="4" name="灯片编号占位符 3"/>
          <p:cNvSpPr>
            <a:spLocks noGrp="1"/>
          </p:cNvSpPr>
          <p:nvPr>
            <p:ph type="sldNum" sz="quarter" idx="5"/>
          </p:nvPr>
        </p:nvSpPr>
        <p:spPr/>
        <p:txBody>
          <a:bodyPr/>
          <a:lstStyle/>
          <a:p>
            <a:fld id="{195043DD-9C8A-432D-8FD9-15B0804A3EB1}" type="slidenum">
              <a:rPr lang="zh-CN" altLang="en-US" smtClean="0"/>
              <a:t>16</a:t>
            </a:fld>
            <a:endParaRPr lang="zh-CN" altLang="en-US"/>
          </a:p>
        </p:txBody>
      </p:sp>
    </p:spTree>
    <p:extLst>
      <p:ext uri="{BB962C8B-B14F-4D97-AF65-F5344CB8AC3E}">
        <p14:creationId xmlns:p14="http://schemas.microsoft.com/office/powerpoint/2010/main" val="36863071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它是基于 </a:t>
            </a:r>
            <a:r>
              <a:rPr lang="en-US" altLang="zh-CN" sz="1200" b="0" i="0" kern="1200" dirty="0">
                <a:solidFill>
                  <a:schemeClr val="tx1"/>
                </a:solidFill>
                <a:effectLst/>
                <a:latin typeface="+mn-lt"/>
                <a:ea typeface="+mn-ea"/>
                <a:cs typeface="+mn-cs"/>
              </a:rPr>
              <a:t>TypeScript </a:t>
            </a:r>
            <a:r>
              <a:rPr lang="zh-CN" altLang="en-US" sz="1200" b="0" i="0" kern="1200" dirty="0">
                <a:solidFill>
                  <a:schemeClr val="tx1"/>
                </a:solidFill>
                <a:effectLst/>
                <a:latin typeface="+mn-lt"/>
                <a:ea typeface="+mn-ea"/>
                <a:cs typeface="+mn-cs"/>
              </a:rPr>
              <a:t>和注解的轻量级</a:t>
            </a:r>
            <a:r>
              <a:rPr lang="en-US" altLang="zh-CN" sz="1200" b="0" i="0" kern="1200" dirty="0" err="1">
                <a:solidFill>
                  <a:schemeClr val="tx1"/>
                </a:solidFill>
                <a:effectLst/>
                <a:latin typeface="+mn-lt"/>
                <a:ea typeface="+mn-ea"/>
                <a:cs typeface="+mn-cs"/>
              </a:rPr>
              <a:t>IoC</a:t>
            </a:r>
            <a:r>
              <a:rPr lang="zh-CN" altLang="en-US" sz="1200" b="0" i="0" kern="1200" dirty="0">
                <a:solidFill>
                  <a:schemeClr val="tx1"/>
                </a:solidFill>
                <a:effectLst/>
                <a:latin typeface="+mn-lt"/>
                <a:ea typeface="+mn-ea"/>
                <a:cs typeface="+mn-cs"/>
              </a:rPr>
              <a:t>容器，提供了依赖注入、面向切面编程及异常处理等功能。</a:t>
            </a:r>
            <a:r>
              <a:rPr lang="en-US" altLang="zh-CN" sz="1200" b="0" i="0" kern="1200" dirty="0" err="1">
                <a:solidFill>
                  <a:schemeClr val="tx1"/>
                </a:solidFill>
                <a:effectLst/>
                <a:latin typeface="+mn-lt"/>
                <a:ea typeface="+mn-ea"/>
                <a:cs typeface="+mn-cs"/>
              </a:rPr>
              <a:t>Rockerjs</a:t>
            </a:r>
            <a:r>
              <a:rPr lang="en-US" altLang="zh-CN" sz="1200" b="0" i="0" kern="1200" dirty="0">
                <a:solidFill>
                  <a:schemeClr val="tx1"/>
                </a:solidFill>
                <a:effectLst/>
                <a:latin typeface="+mn-lt"/>
                <a:ea typeface="+mn-ea"/>
                <a:cs typeface="+mn-cs"/>
              </a:rPr>
              <a:t>-Core</a:t>
            </a:r>
            <a:r>
              <a:rPr lang="zh-CN" altLang="en-US" sz="1200" b="0" i="0" kern="1200" dirty="0">
                <a:solidFill>
                  <a:schemeClr val="tx1"/>
                </a:solidFill>
                <a:effectLst/>
                <a:latin typeface="+mn-lt"/>
                <a:ea typeface="+mn-ea"/>
                <a:cs typeface="+mn-cs"/>
              </a:rPr>
              <a:t>可在任意工程中引入，是一个框架无关的</a:t>
            </a:r>
            <a:r>
              <a:rPr lang="en-US" altLang="zh-CN" sz="1200" b="0" i="0" kern="1200" dirty="0" err="1">
                <a:solidFill>
                  <a:schemeClr val="tx1"/>
                </a:solidFill>
                <a:effectLst/>
                <a:latin typeface="+mn-lt"/>
                <a:ea typeface="+mn-ea"/>
                <a:cs typeface="+mn-cs"/>
              </a:rPr>
              <a:t>IoC</a:t>
            </a:r>
            <a:r>
              <a:rPr lang="zh-CN" altLang="en-US" sz="1200" b="0" i="0" kern="1200" dirty="0">
                <a:solidFill>
                  <a:schemeClr val="tx1"/>
                </a:solidFill>
                <a:effectLst/>
                <a:latin typeface="+mn-lt"/>
                <a:ea typeface="+mn-ea"/>
                <a:cs typeface="+mn-cs"/>
              </a:rPr>
              <a:t>容器。</a:t>
            </a:r>
            <a:endParaRPr kumimoji="1" lang="zh-CN" altLang="en-US" dirty="0"/>
          </a:p>
        </p:txBody>
      </p:sp>
      <p:sp>
        <p:nvSpPr>
          <p:cNvPr id="4" name="灯片编号占位符 3"/>
          <p:cNvSpPr>
            <a:spLocks noGrp="1"/>
          </p:cNvSpPr>
          <p:nvPr>
            <p:ph type="sldNum" sz="quarter" idx="5"/>
          </p:nvPr>
        </p:nvSpPr>
        <p:spPr/>
        <p:txBody>
          <a:bodyPr/>
          <a:lstStyle/>
          <a:p>
            <a:fld id="{195043DD-9C8A-432D-8FD9-15B0804A3EB1}" type="slidenum">
              <a:rPr lang="zh-CN" altLang="en-US" smtClean="0"/>
              <a:t>17</a:t>
            </a:fld>
            <a:endParaRPr lang="zh-CN" altLang="en-US"/>
          </a:p>
        </p:txBody>
      </p:sp>
    </p:spTree>
    <p:extLst>
      <p:ext uri="{BB962C8B-B14F-4D97-AF65-F5344CB8AC3E}">
        <p14:creationId xmlns:p14="http://schemas.microsoft.com/office/powerpoint/2010/main" val="13795957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a:solidFill>
                  <a:schemeClr val="tx1"/>
                </a:solidFill>
                <a:effectLst/>
                <a:latin typeface="+mn-lt"/>
                <a:ea typeface="+mn-ea"/>
                <a:cs typeface="+mn-cs"/>
              </a:rPr>
              <a:t>Rockerjs</a:t>
            </a:r>
            <a:r>
              <a:rPr lang="zh-CN" altLang="en-US" sz="1200" b="0" i="0" kern="1200" dirty="0">
                <a:solidFill>
                  <a:schemeClr val="tx1"/>
                </a:solidFill>
                <a:effectLst/>
                <a:latin typeface="+mn-lt"/>
                <a:ea typeface="+mn-ea"/>
                <a:cs typeface="+mn-cs"/>
              </a:rPr>
              <a:t>的主要应用场景是</a:t>
            </a:r>
            <a:r>
              <a:rPr lang="en-US" altLang="zh-CN" sz="1200" b="0" i="0" kern="1200" dirty="0">
                <a:solidFill>
                  <a:schemeClr val="tx1"/>
                </a:solidFill>
                <a:effectLst/>
                <a:latin typeface="+mn-lt"/>
                <a:ea typeface="+mn-ea"/>
                <a:cs typeface="+mn-cs"/>
              </a:rPr>
              <a:t>Web</a:t>
            </a:r>
            <a:r>
              <a:rPr lang="zh-CN" altLang="en-US" sz="1200" b="0" i="0" kern="1200" dirty="0">
                <a:solidFill>
                  <a:schemeClr val="tx1"/>
                </a:solidFill>
                <a:effectLst/>
                <a:latin typeface="+mn-lt"/>
                <a:ea typeface="+mn-ea"/>
                <a:cs typeface="+mn-cs"/>
              </a:rPr>
              <a:t>服务端开发， </a:t>
            </a:r>
            <a:r>
              <a:rPr lang="en-US" altLang="zh-CN" sz="1200" b="1" i="0" u="sng" kern="1200" dirty="0">
                <a:solidFill>
                  <a:schemeClr val="tx1"/>
                </a:solidFill>
                <a:effectLst/>
                <a:latin typeface="+mn-lt"/>
                <a:ea typeface="+mn-ea"/>
                <a:cs typeface="+mn-cs"/>
                <a:hlinkClick r:id="rId3"/>
              </a:rPr>
              <a:t>Rockerjs-MVC</a:t>
            </a:r>
            <a:r>
              <a:rPr lang="zh-CN" altLang="en-US" sz="1200" b="0" i="0" kern="1200" dirty="0">
                <a:solidFill>
                  <a:schemeClr val="tx1"/>
                </a:solidFill>
                <a:effectLst/>
                <a:latin typeface="+mn-lt"/>
                <a:ea typeface="+mn-ea"/>
                <a:cs typeface="+mn-cs"/>
              </a:rPr>
              <a:t> 便是为了解决服务端开发的</a:t>
            </a:r>
            <a:r>
              <a:rPr lang="en-US" altLang="zh-CN" sz="1200" b="0" i="0" kern="1200" dirty="0">
                <a:solidFill>
                  <a:schemeClr val="tx1"/>
                </a:solidFill>
                <a:effectLst/>
                <a:latin typeface="+mn-lt"/>
                <a:ea typeface="+mn-ea"/>
                <a:cs typeface="+mn-cs"/>
              </a:rPr>
              <a:t>MVC</a:t>
            </a:r>
            <a:r>
              <a:rPr lang="zh-CN" altLang="en-US" sz="1200" b="0" i="0" kern="1200" dirty="0">
                <a:solidFill>
                  <a:schemeClr val="tx1"/>
                </a:solidFill>
                <a:effectLst/>
                <a:latin typeface="+mn-lt"/>
                <a:ea typeface="+mn-ea"/>
                <a:cs typeface="+mn-cs"/>
              </a:rPr>
              <a:t>框架。它基于 </a:t>
            </a:r>
            <a:r>
              <a:rPr lang="en-US" altLang="zh-CN" sz="1200" b="1" i="0" kern="1200" dirty="0" err="1">
                <a:solidFill>
                  <a:schemeClr val="tx1"/>
                </a:solidFill>
                <a:effectLst/>
                <a:latin typeface="+mn-lt"/>
                <a:ea typeface="+mn-ea"/>
                <a:cs typeface="+mn-cs"/>
              </a:rPr>
              <a:t>Rockerjs</a:t>
            </a:r>
            <a:r>
              <a:rPr lang="en-US" altLang="zh-CN" sz="1200" b="1" i="0" kern="1200" dirty="0">
                <a:solidFill>
                  <a:schemeClr val="tx1"/>
                </a:solidFill>
                <a:effectLst/>
                <a:latin typeface="+mn-lt"/>
                <a:ea typeface="+mn-ea"/>
                <a:cs typeface="+mn-cs"/>
              </a:rPr>
              <a:t>-Core</a:t>
            </a:r>
            <a:r>
              <a:rPr lang="zh-CN" altLang="en-US" sz="1200" b="0" i="0" kern="1200" dirty="0">
                <a:solidFill>
                  <a:schemeClr val="tx1"/>
                </a:solidFill>
                <a:effectLst/>
                <a:latin typeface="+mn-lt"/>
                <a:ea typeface="+mn-ea"/>
                <a:cs typeface="+mn-cs"/>
              </a:rPr>
              <a:t>构建，是一套基于配置、具有轻量级容器特性且集成了链路追踪功能的</a:t>
            </a:r>
            <a:r>
              <a:rPr lang="en-US" altLang="zh-CN" sz="1200" b="0" i="0" kern="1200" dirty="0">
                <a:solidFill>
                  <a:schemeClr val="tx1"/>
                </a:solidFill>
                <a:effectLst/>
                <a:latin typeface="+mn-lt"/>
                <a:ea typeface="+mn-ea"/>
                <a:cs typeface="+mn-cs"/>
              </a:rPr>
              <a:t>Node.js Web</a:t>
            </a:r>
            <a:r>
              <a:rPr lang="zh-CN" altLang="en-US" sz="1200" b="0" i="0" kern="1200" dirty="0">
                <a:solidFill>
                  <a:schemeClr val="tx1"/>
                </a:solidFill>
                <a:effectLst/>
                <a:latin typeface="+mn-lt"/>
                <a:ea typeface="+mn-ea"/>
                <a:cs typeface="+mn-cs"/>
              </a:rPr>
              <a:t>应用框架。 </a:t>
            </a:r>
            <a:endParaRPr kumimoji="1" lang="zh-CN" altLang="en-US" dirty="0"/>
          </a:p>
        </p:txBody>
      </p:sp>
      <p:sp>
        <p:nvSpPr>
          <p:cNvPr id="4" name="灯片编号占位符 3"/>
          <p:cNvSpPr>
            <a:spLocks noGrp="1"/>
          </p:cNvSpPr>
          <p:nvPr>
            <p:ph type="sldNum" sz="quarter" idx="5"/>
          </p:nvPr>
        </p:nvSpPr>
        <p:spPr/>
        <p:txBody>
          <a:bodyPr/>
          <a:lstStyle/>
          <a:p>
            <a:fld id="{195043DD-9C8A-432D-8FD9-15B0804A3EB1}" type="slidenum">
              <a:rPr lang="zh-CN" altLang="en-US" smtClean="0"/>
              <a:t>18</a:t>
            </a:fld>
            <a:endParaRPr lang="zh-CN" altLang="en-US"/>
          </a:p>
        </p:txBody>
      </p:sp>
    </p:spTree>
    <p:extLst>
      <p:ext uri="{BB962C8B-B14F-4D97-AF65-F5344CB8AC3E}">
        <p14:creationId xmlns:p14="http://schemas.microsoft.com/office/powerpoint/2010/main" val="12145427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dirty="0"/>
            </a:br>
            <a:endParaRPr kumimoji="1" lang="zh-CN" altLang="en-US" dirty="0"/>
          </a:p>
        </p:txBody>
      </p:sp>
      <p:sp>
        <p:nvSpPr>
          <p:cNvPr id="4" name="灯片编号占位符 3"/>
          <p:cNvSpPr>
            <a:spLocks noGrp="1"/>
          </p:cNvSpPr>
          <p:nvPr>
            <p:ph type="sldNum" sz="quarter" idx="5"/>
          </p:nvPr>
        </p:nvSpPr>
        <p:spPr/>
        <p:txBody>
          <a:bodyPr/>
          <a:lstStyle/>
          <a:p>
            <a:fld id="{195043DD-9C8A-432D-8FD9-15B0804A3EB1}" type="slidenum">
              <a:rPr lang="zh-CN" altLang="en-US" smtClean="0"/>
              <a:t>19</a:t>
            </a:fld>
            <a:endParaRPr lang="zh-CN" altLang="en-US"/>
          </a:p>
        </p:txBody>
      </p:sp>
    </p:spTree>
    <p:extLst>
      <p:ext uri="{BB962C8B-B14F-4D97-AF65-F5344CB8AC3E}">
        <p14:creationId xmlns:p14="http://schemas.microsoft.com/office/powerpoint/2010/main" val="808629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本次分享主要分成</a:t>
            </a:r>
            <a:r>
              <a:rPr kumimoji="1" lang="en-US" altLang="zh-CN" dirty="0"/>
              <a:t>3</a:t>
            </a:r>
            <a:r>
              <a:rPr kumimoji="1" lang="zh-CN" altLang="en-US" dirty="0"/>
              <a:t>个部分。</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1.</a:t>
            </a:r>
            <a:r>
              <a:rPr lang="en-US" altLang="zh-CN" sz="1200" dirty="0">
                <a:solidFill>
                  <a:srgbClr val="002B41"/>
                </a:solidFill>
                <a:latin typeface="微软雅黑" panose="020B0503020204020204" pitchFamily="34" charset="-122"/>
                <a:ea typeface="微软雅黑" panose="020B0503020204020204" pitchFamily="34" charset="-122"/>
              </a:rPr>
              <a:t> </a:t>
            </a:r>
            <a:r>
              <a:rPr lang="en-US" altLang="zh-CN" sz="1200" dirty="0" err="1">
                <a:solidFill>
                  <a:srgbClr val="002B41"/>
                </a:solidFill>
                <a:latin typeface="微软雅黑" panose="020B0503020204020204" pitchFamily="34" charset="-122"/>
                <a:ea typeface="微软雅黑" panose="020B0503020204020204" pitchFamily="34" charset="-122"/>
              </a:rPr>
              <a:t>NodeEE</a:t>
            </a:r>
            <a:r>
              <a:rPr lang="zh-CN" altLang="en-US" sz="1200" dirty="0">
                <a:solidFill>
                  <a:srgbClr val="002B41"/>
                </a:solidFill>
                <a:latin typeface="微软雅黑" panose="020B0503020204020204" pitchFamily="34" charset="-122"/>
                <a:ea typeface="微软雅黑" panose="020B0503020204020204" pitchFamily="34" charset="-122"/>
              </a:rPr>
              <a:t>的前世今生</a:t>
            </a:r>
            <a:r>
              <a:rPr kumimoji="1" lang="zh-CN" altLang="en-US" dirty="0"/>
              <a:t>。</a:t>
            </a:r>
            <a:r>
              <a:rPr kumimoji="1" lang="en-US" altLang="zh-CN" dirty="0"/>
              <a:t>2.</a:t>
            </a:r>
            <a:r>
              <a:rPr lang="en-US" altLang="zh-CN" sz="1200" dirty="0">
                <a:solidFill>
                  <a:srgbClr val="002B41"/>
                </a:solidFill>
                <a:latin typeface="微软雅黑" panose="020B0503020204020204" pitchFamily="34" charset="-122"/>
                <a:ea typeface="微软雅黑" panose="020B0503020204020204" pitchFamily="34" charset="-122"/>
              </a:rPr>
              <a:t> Rockerjs</a:t>
            </a:r>
            <a:r>
              <a:rPr lang="zh-CN" altLang="en-US" sz="1200" dirty="0">
                <a:solidFill>
                  <a:srgbClr val="002B41"/>
                </a:solidFill>
                <a:latin typeface="微软雅黑" panose="020B0503020204020204" pitchFamily="34" charset="-122"/>
                <a:ea typeface="微软雅黑" panose="020B0503020204020204" pitchFamily="34" charset="-122"/>
              </a:rPr>
              <a:t>的野蛮生长</a:t>
            </a:r>
            <a:r>
              <a:rPr kumimoji="1" lang="zh-CN" altLang="en-US" dirty="0"/>
              <a:t>。</a:t>
            </a:r>
            <a:r>
              <a:rPr kumimoji="1" lang="en-US" altLang="zh-CN" dirty="0"/>
              <a:t>3.</a:t>
            </a:r>
            <a:r>
              <a:rPr kumimoji="1" lang="zh-CN" altLang="en-US" dirty="0"/>
              <a:t>未来的挑战。</a:t>
            </a:r>
          </a:p>
        </p:txBody>
      </p:sp>
      <p:sp>
        <p:nvSpPr>
          <p:cNvPr id="4" name="灯片编号占位符 3"/>
          <p:cNvSpPr>
            <a:spLocks noGrp="1"/>
          </p:cNvSpPr>
          <p:nvPr>
            <p:ph type="sldNum" sz="quarter" idx="5"/>
          </p:nvPr>
        </p:nvSpPr>
        <p:spPr/>
        <p:txBody>
          <a:bodyPr/>
          <a:lstStyle/>
          <a:p>
            <a:fld id="{195043DD-9C8A-432D-8FD9-15B0804A3EB1}" type="slidenum">
              <a:rPr lang="zh-CN" altLang="en-US" smtClean="0"/>
              <a:t>2</a:t>
            </a:fld>
            <a:endParaRPr lang="zh-CN" altLang="en-US"/>
          </a:p>
        </p:txBody>
      </p:sp>
    </p:spTree>
    <p:extLst>
      <p:ext uri="{BB962C8B-B14F-4D97-AF65-F5344CB8AC3E}">
        <p14:creationId xmlns:p14="http://schemas.microsoft.com/office/powerpoint/2010/main" val="34470183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dirty="0"/>
            </a:br>
            <a:r>
              <a:rPr lang="en-US" altLang="zh-CN" dirty="0"/>
              <a:t>mvc</a:t>
            </a:r>
            <a:r>
              <a:rPr lang="zh-CN" altLang="en-US" dirty="0"/>
              <a:t>技术细节</a:t>
            </a:r>
            <a:endParaRPr lang="en-US" altLang="zh-CN" dirty="0"/>
          </a:p>
          <a:p>
            <a:r>
              <a:rPr lang="zh-CN" altLang="en-US" sz="1200" b="0" i="0" kern="1200" dirty="0">
                <a:solidFill>
                  <a:schemeClr val="tx1"/>
                </a:solidFill>
                <a:effectLst/>
                <a:latin typeface="+mn-lt"/>
                <a:ea typeface="+mn-ea"/>
                <a:cs typeface="+mn-cs"/>
              </a:rPr>
              <a:t>由容器维护</a:t>
            </a:r>
            <a:r>
              <a:rPr lang="en-US" altLang="zh-CN" sz="1200" b="0" i="0" kern="1200" dirty="0" err="1">
                <a:solidFill>
                  <a:schemeClr val="tx1"/>
                </a:solidFill>
                <a:effectLst/>
                <a:latin typeface="+mn-lt"/>
                <a:ea typeface="+mn-ea"/>
                <a:cs typeface="+mn-cs"/>
              </a:rPr>
              <a:t>Rockerjs</a:t>
            </a:r>
            <a:r>
              <a:rPr lang="en-US" altLang="zh-CN" sz="1200" b="0" i="0" kern="1200" dirty="0">
                <a:solidFill>
                  <a:schemeClr val="tx1"/>
                </a:solidFill>
                <a:effectLst/>
                <a:latin typeface="+mn-lt"/>
                <a:ea typeface="+mn-ea"/>
                <a:cs typeface="+mn-cs"/>
              </a:rPr>
              <a:t>-MVC</a:t>
            </a:r>
            <a:r>
              <a:rPr lang="zh-CN" altLang="en-US" sz="1200" b="0" i="0" kern="1200" dirty="0">
                <a:solidFill>
                  <a:schemeClr val="tx1"/>
                </a:solidFill>
                <a:effectLst/>
                <a:latin typeface="+mn-lt"/>
                <a:ea typeface="+mn-ea"/>
                <a:cs typeface="+mn-cs"/>
              </a:rPr>
              <a:t>和应用中的各种模块，如</a:t>
            </a:r>
            <a:r>
              <a:rPr lang="en-US" altLang="zh-CN" sz="1200" b="0" i="0" kern="1200" dirty="0">
                <a:solidFill>
                  <a:schemeClr val="tx1"/>
                </a:solidFill>
                <a:effectLst/>
                <a:latin typeface="+mn-lt"/>
                <a:ea typeface="+mn-ea"/>
                <a:cs typeface="+mn-cs"/>
              </a:rPr>
              <a:t>component</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starter</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filter</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controller</a:t>
            </a:r>
            <a:r>
              <a:rPr lang="zh-CN" altLang="en-US" sz="1200" b="0" i="0" kern="1200" dirty="0">
                <a:solidFill>
                  <a:schemeClr val="tx1"/>
                </a:solidFill>
                <a:effectLst/>
                <a:latin typeface="+mn-lt"/>
                <a:ea typeface="+mn-ea"/>
                <a:cs typeface="+mn-cs"/>
              </a:rPr>
              <a:t>等。</a:t>
            </a:r>
            <a:r>
              <a:rPr lang="en-US" altLang="zh-CN" sz="1200" b="0" i="0" kern="1200" dirty="0">
                <a:solidFill>
                  <a:schemeClr val="tx1"/>
                </a:solidFill>
                <a:effectLst/>
                <a:latin typeface="+mn-lt"/>
                <a:ea typeface="+mn-ea"/>
                <a:cs typeface="+mn-cs"/>
              </a:rPr>
              <a:t>filter</a:t>
            </a:r>
            <a:r>
              <a:rPr lang="zh-CN" altLang="en-US" sz="1200" b="0" i="0" kern="1200" dirty="0">
                <a:solidFill>
                  <a:schemeClr val="tx1"/>
                </a:solidFill>
                <a:effectLst/>
                <a:latin typeface="+mn-lt"/>
                <a:ea typeface="+mn-ea"/>
                <a:cs typeface="+mn-cs"/>
              </a:rPr>
              <a:t>采用职责链模式可通过配置文件设置顺序，最终请求由 </a:t>
            </a:r>
            <a:r>
              <a:rPr lang="en-US" altLang="zh-CN" sz="1200" b="1" i="0" kern="1200" dirty="0">
                <a:solidFill>
                  <a:schemeClr val="tx1"/>
                </a:solidFill>
                <a:effectLst/>
                <a:latin typeface="+mn-lt"/>
                <a:ea typeface="+mn-ea"/>
                <a:cs typeface="+mn-cs"/>
              </a:rPr>
              <a:t>dispatcher</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分发给对应的</a:t>
            </a:r>
            <a:r>
              <a:rPr lang="en-US" altLang="zh-CN" sz="1200" b="0" i="0" kern="1200" dirty="0">
                <a:solidFill>
                  <a:schemeClr val="tx1"/>
                </a:solidFill>
                <a:effectLst/>
                <a:latin typeface="+mn-lt"/>
                <a:ea typeface="+mn-ea"/>
                <a:cs typeface="+mn-cs"/>
              </a:rPr>
              <a:t>controller</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service</a:t>
            </a:r>
            <a:r>
              <a:rPr lang="zh-CN" altLang="en-US" sz="1200" b="0" i="0" kern="1200" dirty="0">
                <a:solidFill>
                  <a:schemeClr val="tx1"/>
                </a:solidFill>
                <a:effectLst/>
                <a:latin typeface="+mn-lt"/>
                <a:ea typeface="+mn-ea"/>
                <a:cs typeface="+mn-cs"/>
              </a:rPr>
              <a:t>负责每次处理事务，包括</a:t>
            </a:r>
            <a:r>
              <a:rPr lang="en-US" altLang="zh-CN" sz="1200" b="0" i="0" kern="1200" dirty="0">
                <a:solidFill>
                  <a:schemeClr val="tx1"/>
                </a:solidFill>
                <a:effectLst/>
                <a:latin typeface="+mn-lt"/>
                <a:ea typeface="+mn-ea"/>
                <a:cs typeface="+mn-cs"/>
              </a:rPr>
              <a:t>DAO</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RPC</a:t>
            </a:r>
            <a:r>
              <a:rPr lang="zh-CN" altLang="en-US" sz="1200" b="0" i="0" kern="1200" dirty="0">
                <a:solidFill>
                  <a:schemeClr val="tx1"/>
                </a:solidFill>
                <a:effectLst/>
                <a:latin typeface="+mn-lt"/>
                <a:ea typeface="+mn-ea"/>
                <a:cs typeface="+mn-cs"/>
              </a:rPr>
              <a:t>等。最终</a:t>
            </a:r>
            <a:r>
              <a:rPr lang="en-US" altLang="zh-CN" sz="1200" b="0" i="0" kern="1200" dirty="0">
                <a:solidFill>
                  <a:schemeClr val="tx1"/>
                </a:solidFill>
                <a:effectLst/>
                <a:latin typeface="+mn-lt"/>
                <a:ea typeface="+mn-ea"/>
                <a:cs typeface="+mn-cs"/>
              </a:rPr>
              <a:t>controller</a:t>
            </a:r>
            <a:r>
              <a:rPr lang="zh-CN" altLang="en-US" sz="1200" b="0" i="0" kern="1200" dirty="0">
                <a:solidFill>
                  <a:schemeClr val="tx1"/>
                </a:solidFill>
                <a:effectLst/>
                <a:latin typeface="+mn-lt"/>
                <a:ea typeface="+mn-ea"/>
                <a:cs typeface="+mn-cs"/>
              </a:rPr>
              <a:t>的响应再由</a:t>
            </a:r>
            <a:r>
              <a:rPr lang="en-US" altLang="zh-CN" sz="1200" b="0" i="0" kern="1200" dirty="0">
                <a:solidFill>
                  <a:schemeClr val="tx1"/>
                </a:solidFill>
                <a:effectLst/>
                <a:latin typeface="+mn-lt"/>
                <a:ea typeface="+mn-ea"/>
                <a:cs typeface="+mn-cs"/>
              </a:rPr>
              <a:t>dispatcher</a:t>
            </a:r>
            <a:r>
              <a:rPr lang="zh-CN" altLang="en-US" sz="1200" b="0" i="0" kern="1200" dirty="0">
                <a:solidFill>
                  <a:schemeClr val="tx1"/>
                </a:solidFill>
                <a:effectLst/>
                <a:latin typeface="+mn-lt"/>
                <a:ea typeface="+mn-ea"/>
                <a:cs typeface="+mn-cs"/>
              </a:rPr>
              <a:t>下发给插件 </a:t>
            </a:r>
            <a:r>
              <a:rPr lang="en-US" altLang="zh-CN" sz="1200" b="1" i="0" kern="1200" dirty="0">
                <a:solidFill>
                  <a:schemeClr val="tx1"/>
                </a:solidFill>
                <a:effectLst/>
                <a:latin typeface="+mn-lt"/>
                <a:ea typeface="+mn-ea"/>
                <a:cs typeface="+mn-cs"/>
              </a:rPr>
              <a:t>view resolver</a:t>
            </a:r>
            <a:r>
              <a:rPr lang="zh-CN" altLang="en-US" sz="1200" b="0" i="0" kern="1200" dirty="0">
                <a:solidFill>
                  <a:schemeClr val="tx1"/>
                </a:solidFill>
                <a:effectLst/>
                <a:latin typeface="+mn-lt"/>
                <a:ea typeface="+mn-ea"/>
                <a:cs typeface="+mn-cs"/>
              </a:rPr>
              <a:t>，渲染完毕后返回响应。</a:t>
            </a:r>
            <a:br>
              <a:rPr lang="zh-CN" altLang="en-US" dirty="0"/>
            </a:br>
            <a:r>
              <a:rPr lang="en-US" altLang="zh-CN" sz="1200" b="0" i="0" kern="1200" dirty="0" err="1">
                <a:solidFill>
                  <a:schemeClr val="tx1"/>
                </a:solidFill>
                <a:effectLst/>
                <a:latin typeface="+mn-lt"/>
                <a:ea typeface="+mn-ea"/>
                <a:cs typeface="+mn-cs"/>
              </a:rPr>
              <a:t>Rockerjs</a:t>
            </a:r>
            <a:r>
              <a:rPr lang="en-US" altLang="zh-CN" sz="1200" b="0" i="0" kern="1200" dirty="0">
                <a:solidFill>
                  <a:schemeClr val="tx1"/>
                </a:solidFill>
                <a:effectLst/>
                <a:latin typeface="+mn-lt"/>
                <a:ea typeface="+mn-ea"/>
                <a:cs typeface="+mn-cs"/>
              </a:rPr>
              <a:t>-MVC</a:t>
            </a:r>
            <a:r>
              <a:rPr lang="zh-CN" altLang="en-US" sz="1200" b="0" i="0" kern="1200" dirty="0">
                <a:solidFill>
                  <a:schemeClr val="tx1"/>
                </a:solidFill>
                <a:effectLst/>
                <a:latin typeface="+mn-lt"/>
                <a:ea typeface="+mn-ea"/>
                <a:cs typeface="+mn-cs"/>
              </a:rPr>
              <a:t>内部通过插件的形式扩展渲染模板，目前提供了基于</a:t>
            </a:r>
            <a:r>
              <a:rPr lang="en-US" altLang="zh-CN" sz="1200" b="0" i="0" kern="1200" dirty="0" err="1">
                <a:solidFill>
                  <a:schemeClr val="tx1"/>
                </a:solidFill>
                <a:effectLst/>
                <a:latin typeface="+mn-lt"/>
                <a:ea typeface="+mn-ea"/>
                <a:cs typeface="+mn-cs"/>
              </a:rPr>
              <a:t>vue</a:t>
            </a:r>
            <a:r>
              <a:rPr lang="zh-CN" altLang="en-US" sz="1200" b="0" i="0" kern="1200" dirty="0">
                <a:solidFill>
                  <a:schemeClr val="tx1"/>
                </a:solidFill>
                <a:effectLst/>
                <a:latin typeface="+mn-lt"/>
                <a:ea typeface="+mn-ea"/>
                <a:cs typeface="+mn-cs"/>
              </a:rPr>
              <a:t>和</a:t>
            </a:r>
            <a:r>
              <a:rPr lang="en-US" altLang="zh-CN" sz="1200" b="0" i="0" kern="1200" dirty="0" err="1">
                <a:solidFill>
                  <a:schemeClr val="tx1"/>
                </a:solidFill>
                <a:effectLst/>
                <a:latin typeface="+mn-lt"/>
                <a:ea typeface="+mn-ea"/>
                <a:cs typeface="+mn-cs"/>
              </a:rPr>
              <a:t>ejs</a:t>
            </a:r>
            <a:r>
              <a:rPr lang="zh-CN" altLang="en-US" sz="1200" b="0" i="0" kern="1200" dirty="0">
                <a:solidFill>
                  <a:schemeClr val="tx1"/>
                </a:solidFill>
                <a:effectLst/>
                <a:latin typeface="+mn-lt"/>
                <a:ea typeface="+mn-ea"/>
                <a:cs typeface="+mn-cs"/>
              </a:rPr>
              <a:t>模板的渲染引擎。</a:t>
            </a:r>
            <a:endParaRPr kumimoji="1" lang="zh-CN" altLang="en-US" dirty="0"/>
          </a:p>
        </p:txBody>
      </p:sp>
      <p:sp>
        <p:nvSpPr>
          <p:cNvPr id="4" name="灯片编号占位符 3"/>
          <p:cNvSpPr>
            <a:spLocks noGrp="1"/>
          </p:cNvSpPr>
          <p:nvPr>
            <p:ph type="sldNum" sz="quarter" idx="5"/>
          </p:nvPr>
        </p:nvSpPr>
        <p:spPr/>
        <p:txBody>
          <a:bodyPr/>
          <a:lstStyle/>
          <a:p>
            <a:fld id="{195043DD-9C8A-432D-8FD9-15B0804A3EB1}" type="slidenum">
              <a:rPr lang="zh-CN" altLang="en-US" smtClean="0"/>
              <a:t>20</a:t>
            </a:fld>
            <a:endParaRPr lang="zh-CN" altLang="en-US"/>
          </a:p>
        </p:txBody>
      </p:sp>
    </p:spTree>
    <p:extLst>
      <p:ext uri="{BB962C8B-B14F-4D97-AF65-F5344CB8AC3E}">
        <p14:creationId xmlns:p14="http://schemas.microsoft.com/office/powerpoint/2010/main" val="40364317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dirty="0"/>
            </a:br>
            <a:r>
              <a:rPr lang="en-US" altLang="zh-CN" sz="1200" b="0" i="0" kern="1200" dirty="0" err="1">
                <a:solidFill>
                  <a:schemeClr val="tx1"/>
                </a:solidFill>
                <a:effectLst/>
                <a:latin typeface="+mn-lt"/>
                <a:ea typeface="+mn-ea"/>
                <a:cs typeface="+mn-cs"/>
              </a:rPr>
              <a:t>Rockerjs</a:t>
            </a:r>
            <a:r>
              <a:rPr lang="en-US" altLang="zh-CN" sz="1200" b="0" i="0" kern="1200" dirty="0">
                <a:solidFill>
                  <a:schemeClr val="tx1"/>
                </a:solidFill>
                <a:effectLst/>
                <a:latin typeface="+mn-lt"/>
                <a:ea typeface="+mn-ea"/>
                <a:cs typeface="+mn-cs"/>
              </a:rPr>
              <a:t>-MVC</a:t>
            </a:r>
            <a:r>
              <a:rPr lang="zh-CN" altLang="en-US" sz="1200" b="0" i="0" kern="1200" dirty="0">
                <a:solidFill>
                  <a:schemeClr val="tx1"/>
                </a:solidFill>
                <a:effectLst/>
                <a:latin typeface="+mn-lt"/>
                <a:ea typeface="+mn-ea"/>
                <a:cs typeface="+mn-cs"/>
              </a:rPr>
              <a:t>中通过 </a:t>
            </a:r>
            <a:r>
              <a:rPr lang="en-US" altLang="zh-CN" sz="1200" b="0" i="0" kern="1200" dirty="0">
                <a:solidFill>
                  <a:schemeClr val="tx1"/>
                </a:solidFill>
                <a:effectLst/>
                <a:latin typeface="+mn-lt"/>
                <a:ea typeface="+mn-ea"/>
                <a:cs typeface="+mn-cs"/>
              </a:rPr>
              <a:t>app.${</a:t>
            </a:r>
            <a:r>
              <a:rPr lang="en-US" altLang="zh-CN" sz="1200" b="0" i="0" kern="1200" dirty="0" err="1">
                <a:solidFill>
                  <a:schemeClr val="tx1"/>
                </a:solidFill>
                <a:effectLst/>
                <a:latin typeface="+mn-lt"/>
                <a:ea typeface="+mn-ea"/>
                <a:cs typeface="+mn-cs"/>
              </a:rPr>
              <a:t>env</a:t>
            </a:r>
            <a:r>
              <a:rPr lang="en-US" altLang="zh-CN" sz="1200" b="0" i="0" kern="1200" dirty="0">
                <a:solidFill>
                  <a:schemeClr val="tx1"/>
                </a:solidFill>
                <a:effectLst/>
                <a:latin typeface="+mn-lt"/>
                <a:ea typeface="+mn-ea"/>
                <a:cs typeface="+mn-cs"/>
              </a:rPr>
              <a:t>}.config </a:t>
            </a:r>
            <a:r>
              <a:rPr lang="zh-CN" altLang="en-US" sz="1200" b="0" i="0" kern="1200" dirty="0">
                <a:solidFill>
                  <a:schemeClr val="tx1"/>
                </a:solidFill>
                <a:effectLst/>
                <a:latin typeface="+mn-lt"/>
                <a:ea typeface="+mn-ea"/>
                <a:cs typeface="+mn-cs"/>
              </a:rPr>
              <a:t>定义相关初始化信息，相关的类与中间件都交于容器并根据配置文件进行实例化和初始化，这样就完成一个最简单应用的搭建。其部署规范完全兼容</a:t>
            </a:r>
            <a:r>
              <a:rPr lang="en-US" altLang="zh-CN" sz="1200" b="0" i="0" kern="1200" dirty="0">
                <a:solidFill>
                  <a:schemeClr val="tx1"/>
                </a:solidFill>
                <a:effectLst/>
                <a:latin typeface="+mn-lt"/>
                <a:ea typeface="+mn-ea"/>
                <a:cs typeface="+mn-cs"/>
              </a:rPr>
              <a:t>zebra</a:t>
            </a:r>
            <a:r>
              <a:rPr lang="zh-CN" altLang="en-US" sz="1200" b="0" i="0" kern="1200" dirty="0">
                <a:solidFill>
                  <a:schemeClr val="tx1"/>
                </a:solidFill>
                <a:effectLst/>
                <a:latin typeface="+mn-lt"/>
                <a:ea typeface="+mn-ea"/>
                <a:cs typeface="+mn-cs"/>
              </a:rPr>
              <a:t>，无需二次开发。具体使用，请详见 </a:t>
            </a:r>
            <a:r>
              <a:rPr lang="zh-CN" altLang="en-US" sz="1200" b="0" i="0" u="sng" kern="1200" dirty="0">
                <a:solidFill>
                  <a:schemeClr val="tx1"/>
                </a:solidFill>
                <a:effectLst/>
                <a:latin typeface="+mn-lt"/>
                <a:ea typeface="+mn-ea"/>
                <a:cs typeface="+mn-cs"/>
                <a:hlinkClick r:id="rId3"/>
              </a:rPr>
              <a:t>文档</a:t>
            </a:r>
            <a:r>
              <a:rPr lang="zh-CN" altLang="en-US" sz="1200" b="0" i="0" kern="1200" dirty="0">
                <a:solidFill>
                  <a:schemeClr val="tx1"/>
                </a:solidFill>
                <a:effectLst/>
                <a:latin typeface="+mn-lt"/>
                <a:ea typeface="+mn-ea"/>
                <a:cs typeface="+mn-cs"/>
              </a:rPr>
              <a:t>。</a:t>
            </a:r>
            <a:endParaRPr kumimoji="1" lang="zh-CN" altLang="en-US" dirty="0"/>
          </a:p>
        </p:txBody>
      </p:sp>
      <p:sp>
        <p:nvSpPr>
          <p:cNvPr id="4" name="灯片编号占位符 3"/>
          <p:cNvSpPr>
            <a:spLocks noGrp="1"/>
          </p:cNvSpPr>
          <p:nvPr>
            <p:ph type="sldNum" sz="quarter" idx="5"/>
          </p:nvPr>
        </p:nvSpPr>
        <p:spPr/>
        <p:txBody>
          <a:bodyPr/>
          <a:lstStyle/>
          <a:p>
            <a:fld id="{195043DD-9C8A-432D-8FD9-15B0804A3EB1}" type="slidenum">
              <a:rPr lang="zh-CN" altLang="en-US" smtClean="0"/>
              <a:t>21</a:t>
            </a:fld>
            <a:endParaRPr lang="zh-CN" altLang="en-US"/>
          </a:p>
        </p:txBody>
      </p:sp>
    </p:spTree>
    <p:extLst>
      <p:ext uri="{BB962C8B-B14F-4D97-AF65-F5344CB8AC3E}">
        <p14:creationId xmlns:p14="http://schemas.microsoft.com/office/powerpoint/2010/main" val="3347522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dirty="0"/>
            </a:br>
            <a:r>
              <a:rPr lang="en-US" altLang="zh-CN" sz="1200" b="0" i="0" kern="1200" dirty="0">
                <a:solidFill>
                  <a:schemeClr val="tx1"/>
                </a:solidFill>
                <a:effectLst/>
                <a:latin typeface="+mn-lt"/>
                <a:ea typeface="+mn-ea"/>
                <a:cs typeface="+mn-cs"/>
              </a:rPr>
              <a:t>Node EE</a:t>
            </a:r>
            <a:r>
              <a:rPr lang="zh-CN" altLang="en-US" sz="1200" b="0" i="0" kern="1200" dirty="0">
                <a:solidFill>
                  <a:schemeClr val="tx1"/>
                </a:solidFill>
                <a:effectLst/>
                <a:latin typeface="+mn-lt"/>
                <a:ea typeface="+mn-ea"/>
                <a:cs typeface="+mn-cs"/>
              </a:rPr>
              <a:t>推荐的</a:t>
            </a:r>
            <a:r>
              <a:rPr lang="en-US" altLang="zh-CN" sz="1200" b="0" i="0" kern="1200" dirty="0">
                <a:solidFill>
                  <a:schemeClr val="tx1"/>
                </a:solidFill>
                <a:effectLst/>
                <a:latin typeface="+mn-lt"/>
                <a:ea typeface="+mn-ea"/>
                <a:cs typeface="+mn-cs"/>
              </a:rPr>
              <a:t>RPC</a:t>
            </a:r>
            <a:r>
              <a:rPr lang="zh-CN" altLang="en-US" sz="1200" b="0" i="0" kern="1200" dirty="0">
                <a:solidFill>
                  <a:schemeClr val="tx1"/>
                </a:solidFill>
                <a:effectLst/>
                <a:latin typeface="+mn-lt"/>
                <a:ea typeface="+mn-ea"/>
                <a:cs typeface="+mn-cs"/>
              </a:rPr>
              <a:t>方式为 “</a:t>
            </a:r>
            <a:r>
              <a:rPr lang="en-US" altLang="zh-CN" sz="1200" b="0" i="0" kern="1200" dirty="0">
                <a:solidFill>
                  <a:schemeClr val="tx1"/>
                </a:solidFill>
                <a:effectLst/>
                <a:latin typeface="+mn-lt"/>
                <a:ea typeface="+mn-ea"/>
                <a:cs typeface="+mn-cs"/>
              </a:rPr>
              <a:t>Dubbo</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HTTP”</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Node EE</a:t>
            </a:r>
            <a:r>
              <a:rPr lang="zh-CN" altLang="en-US" sz="1200" b="0" i="0" kern="1200" dirty="0">
                <a:solidFill>
                  <a:schemeClr val="tx1"/>
                </a:solidFill>
                <a:effectLst/>
                <a:latin typeface="+mn-lt"/>
                <a:ea typeface="+mn-ea"/>
                <a:cs typeface="+mn-cs"/>
              </a:rPr>
              <a:t>设计初期考虑到与现存系统无缝接入的需求，因此毫无顾虑的投入 </a:t>
            </a:r>
            <a:r>
              <a:rPr lang="en-US" altLang="zh-CN" sz="1200" b="1" i="0" kern="1200" dirty="0">
                <a:solidFill>
                  <a:schemeClr val="tx1"/>
                </a:solidFill>
                <a:effectLst/>
                <a:latin typeface="+mn-lt"/>
                <a:ea typeface="+mn-ea"/>
                <a:cs typeface="+mn-cs"/>
              </a:rPr>
              <a:t>Dubbo</a:t>
            </a:r>
            <a:r>
              <a:rPr lang="zh-CN" altLang="en-US" sz="1200" b="0" i="0" kern="1200" dirty="0">
                <a:solidFill>
                  <a:schemeClr val="tx1"/>
                </a:solidFill>
                <a:effectLst/>
                <a:latin typeface="+mn-lt"/>
                <a:ea typeface="+mn-ea"/>
                <a:cs typeface="+mn-cs"/>
              </a:rPr>
              <a:t> 的怀抱。在</a:t>
            </a:r>
            <a:r>
              <a:rPr lang="en-US" altLang="zh-CN" sz="1200" b="0" i="0" kern="1200" dirty="0">
                <a:solidFill>
                  <a:schemeClr val="tx1"/>
                </a:solidFill>
                <a:effectLst/>
                <a:latin typeface="+mn-lt"/>
                <a:ea typeface="+mn-ea"/>
                <a:cs typeface="+mn-cs"/>
              </a:rPr>
              <a:t>Dubbo</a:t>
            </a:r>
            <a:r>
              <a:rPr lang="zh-CN" altLang="en-US" sz="1200" b="0" i="0" kern="1200" dirty="0">
                <a:solidFill>
                  <a:schemeClr val="tx1"/>
                </a:solidFill>
                <a:effectLst/>
                <a:latin typeface="+mn-lt"/>
                <a:ea typeface="+mn-ea"/>
                <a:cs typeface="+mn-cs"/>
              </a:rPr>
              <a:t>中间件领域内，我们开发了基于此协议的 </a:t>
            </a:r>
            <a:r>
              <a:rPr lang="en-US" altLang="zh-CN" sz="1200" b="1" i="0" kern="1200" dirty="0">
                <a:solidFill>
                  <a:schemeClr val="tx1"/>
                </a:solidFill>
                <a:effectLst/>
                <a:latin typeface="+mn-lt"/>
                <a:ea typeface="+mn-ea"/>
                <a:cs typeface="+mn-cs"/>
              </a:rPr>
              <a:t>Consumer</a:t>
            </a:r>
            <a:r>
              <a:rPr lang="zh-CN" altLang="en-US" sz="1200" b="0" i="0" kern="1200" dirty="0">
                <a:solidFill>
                  <a:schemeClr val="tx1"/>
                </a:solidFill>
                <a:effectLst/>
                <a:latin typeface="+mn-lt"/>
                <a:ea typeface="+mn-ea"/>
                <a:cs typeface="+mn-cs"/>
              </a:rPr>
              <a:t> 和 </a:t>
            </a:r>
            <a:r>
              <a:rPr lang="en-US" altLang="zh-CN" sz="1200" b="1" i="0" kern="1200" dirty="0">
                <a:solidFill>
                  <a:schemeClr val="tx1"/>
                </a:solidFill>
                <a:effectLst/>
                <a:latin typeface="+mn-lt"/>
                <a:ea typeface="+mn-ea"/>
                <a:cs typeface="+mn-cs"/>
              </a:rPr>
              <a:t>Provider</a:t>
            </a:r>
            <a:r>
              <a:rPr lang="zh-CN" altLang="en-US" sz="1200" b="0" i="0" kern="1200" dirty="0">
                <a:solidFill>
                  <a:schemeClr val="tx1"/>
                </a:solidFill>
                <a:effectLst/>
                <a:latin typeface="+mn-lt"/>
                <a:ea typeface="+mn-ea"/>
                <a:cs typeface="+mn-cs"/>
              </a:rPr>
              <a:t>支撑业务需求。</a:t>
            </a:r>
            <a:endParaRPr lang="en-US" altLang="zh-CN" sz="1200" b="0" i="0" kern="1200" dirty="0">
              <a:solidFill>
                <a:schemeClr val="tx1"/>
              </a:solidFill>
              <a:effectLst/>
              <a:latin typeface="+mn-lt"/>
              <a:ea typeface="+mn-ea"/>
              <a:cs typeface="+mn-cs"/>
            </a:endParaRPr>
          </a:p>
          <a:p>
            <a:endParaRPr kumimoji="1" lang="en-US" altLang="zh-CN" sz="1200" b="0" i="0" kern="1200" dirty="0">
              <a:solidFill>
                <a:schemeClr val="tx1"/>
              </a:solidFill>
              <a:effectLst/>
              <a:latin typeface="+mn-lt"/>
              <a:ea typeface="+mn-ea"/>
              <a:cs typeface="+mn-cs"/>
            </a:endParaRPr>
          </a:p>
          <a:p>
            <a:r>
              <a:rPr kumimoji="1" lang="zh-CN" altLang="en-US" sz="1200" b="0" i="0" kern="1200" dirty="0">
                <a:solidFill>
                  <a:schemeClr val="tx1"/>
                </a:solidFill>
                <a:effectLst/>
                <a:latin typeface="+mn-lt"/>
                <a:ea typeface="+mn-ea"/>
                <a:cs typeface="+mn-cs"/>
              </a:rPr>
              <a:t>。。。</a:t>
            </a:r>
            <a:endParaRPr kumimoji="1"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关于</a:t>
            </a:r>
            <a:r>
              <a:rPr lang="en-US" altLang="zh-CN" sz="1200" b="0" i="0" kern="1200" dirty="0">
                <a:solidFill>
                  <a:schemeClr val="tx1"/>
                </a:solidFill>
                <a:effectLst/>
                <a:latin typeface="+mn-lt"/>
                <a:ea typeface="+mn-ea"/>
                <a:cs typeface="+mn-cs"/>
              </a:rPr>
              <a:t>Dubbo Provider</a:t>
            </a:r>
            <a:r>
              <a:rPr lang="zh-CN" altLang="en-US" sz="1200" b="0" i="0" kern="1200" dirty="0">
                <a:solidFill>
                  <a:schemeClr val="tx1"/>
                </a:solidFill>
                <a:effectLst/>
                <a:latin typeface="+mn-lt"/>
                <a:ea typeface="+mn-ea"/>
                <a:cs typeface="+mn-cs"/>
              </a:rPr>
              <a:t>，我们采用</a:t>
            </a:r>
            <a:r>
              <a:rPr lang="en-US" altLang="zh-CN" sz="1200" b="0" i="0" kern="1200" dirty="0">
                <a:solidFill>
                  <a:schemeClr val="tx1"/>
                </a:solidFill>
                <a:effectLst/>
                <a:latin typeface="+mn-lt"/>
                <a:ea typeface="+mn-ea"/>
                <a:cs typeface="+mn-cs"/>
              </a:rPr>
              <a:t>Proxy</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Facade</a:t>
            </a:r>
            <a:r>
              <a:rPr lang="zh-CN" altLang="en-US" sz="1200" b="0" i="0" kern="1200" dirty="0">
                <a:solidFill>
                  <a:schemeClr val="tx1"/>
                </a:solidFill>
                <a:effectLst/>
                <a:latin typeface="+mn-lt"/>
                <a:ea typeface="+mn-ea"/>
                <a:cs typeface="+mn-cs"/>
              </a:rPr>
              <a:t>设计模式尽可能让前后端开发人员快速、可扩展的编写代码，同时兼容已有项目。 </a:t>
            </a:r>
            <a:endParaRPr kumimoji="1" lang="zh-CN" altLang="en-US" dirty="0"/>
          </a:p>
        </p:txBody>
      </p:sp>
      <p:sp>
        <p:nvSpPr>
          <p:cNvPr id="4" name="灯片编号占位符 3"/>
          <p:cNvSpPr>
            <a:spLocks noGrp="1"/>
          </p:cNvSpPr>
          <p:nvPr>
            <p:ph type="sldNum" sz="quarter" idx="5"/>
          </p:nvPr>
        </p:nvSpPr>
        <p:spPr/>
        <p:txBody>
          <a:bodyPr/>
          <a:lstStyle/>
          <a:p>
            <a:fld id="{195043DD-9C8A-432D-8FD9-15B0804A3EB1}" type="slidenum">
              <a:rPr lang="zh-CN" altLang="en-US" smtClean="0"/>
              <a:t>22</a:t>
            </a:fld>
            <a:endParaRPr lang="zh-CN" altLang="en-US"/>
          </a:p>
        </p:txBody>
      </p:sp>
    </p:spTree>
    <p:extLst>
      <p:ext uri="{BB962C8B-B14F-4D97-AF65-F5344CB8AC3E}">
        <p14:creationId xmlns:p14="http://schemas.microsoft.com/office/powerpoint/2010/main" val="17674603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a:p>
            <a:r>
              <a:rPr lang="en-US" altLang="zh-CN" sz="1200" b="0" i="0" kern="1200" dirty="0">
                <a:solidFill>
                  <a:schemeClr val="tx1"/>
                </a:solidFill>
                <a:effectLst/>
                <a:latin typeface="+mn-lt"/>
                <a:ea typeface="+mn-ea"/>
                <a:cs typeface="+mn-cs"/>
              </a:rPr>
              <a:t>ORM</a:t>
            </a:r>
            <a:r>
              <a:rPr lang="zh-CN" altLang="en-US" sz="1200" b="0" i="0" kern="1200" dirty="0">
                <a:solidFill>
                  <a:schemeClr val="tx1"/>
                </a:solidFill>
                <a:effectLst/>
                <a:latin typeface="+mn-lt"/>
                <a:ea typeface="+mn-ea"/>
                <a:cs typeface="+mn-cs"/>
              </a:rPr>
              <a:t>的框架与库有很多，可是在开发过程中传统的基于对象操作实现</a:t>
            </a:r>
            <a:r>
              <a:rPr lang="en-US" altLang="zh-CN" sz="1200" b="0" i="0" kern="1200" dirty="0">
                <a:solidFill>
                  <a:schemeClr val="tx1"/>
                </a:solidFill>
                <a:effectLst/>
                <a:latin typeface="+mn-lt"/>
                <a:ea typeface="+mn-ea"/>
                <a:cs typeface="+mn-cs"/>
              </a:rPr>
              <a:t>SQL</a:t>
            </a:r>
            <a:r>
              <a:rPr lang="zh-CN" altLang="en-US" sz="1200" b="0" i="0" kern="1200" dirty="0">
                <a:solidFill>
                  <a:schemeClr val="tx1"/>
                </a:solidFill>
                <a:effectLst/>
                <a:latin typeface="+mn-lt"/>
                <a:ea typeface="+mn-ea"/>
                <a:cs typeface="+mn-cs"/>
              </a:rPr>
              <a:t>的生成往往会有些问题：</a:t>
            </a: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复杂查询如</a:t>
            </a:r>
            <a:r>
              <a:rPr lang="en-US" altLang="zh-CN" sz="1200" b="0" i="0" kern="1200" dirty="0">
                <a:solidFill>
                  <a:schemeClr val="tx1"/>
                </a:solidFill>
                <a:effectLst/>
                <a:latin typeface="+mn-lt"/>
                <a:ea typeface="+mn-ea"/>
                <a:cs typeface="+mn-cs"/>
              </a:rPr>
              <a:t>join</a:t>
            </a:r>
            <a:r>
              <a:rPr lang="zh-CN" altLang="en-US" sz="1200" b="0" i="0" kern="1200" dirty="0">
                <a:solidFill>
                  <a:schemeClr val="tx1"/>
                </a:solidFill>
                <a:effectLst/>
                <a:latin typeface="+mn-lt"/>
                <a:ea typeface="+mn-ea"/>
                <a:cs typeface="+mn-cs"/>
              </a:rPr>
              <a:t>的支持、多表查询</a:t>
            </a: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性能</a:t>
            </a: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代码维护差</a:t>
            </a: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安全审计无从谈起</a:t>
            </a:r>
          </a:p>
          <a:p>
            <a:r>
              <a:rPr lang="zh-CN" altLang="en-US" sz="1200" b="0" i="0" kern="1200" dirty="0">
                <a:solidFill>
                  <a:schemeClr val="tx1"/>
                </a:solidFill>
                <a:effectLst/>
                <a:latin typeface="+mn-lt"/>
                <a:ea typeface="+mn-ea"/>
                <a:cs typeface="+mn-cs"/>
              </a:rPr>
              <a:t>因此</a:t>
            </a:r>
            <a:r>
              <a:rPr lang="en-US" altLang="zh-CN" sz="1200" b="0" i="0" kern="1200" dirty="0">
                <a:solidFill>
                  <a:schemeClr val="tx1"/>
                </a:solidFill>
                <a:effectLst/>
                <a:latin typeface="+mn-lt"/>
                <a:ea typeface="+mn-ea"/>
                <a:cs typeface="+mn-cs"/>
              </a:rPr>
              <a:t>Node EE</a:t>
            </a:r>
            <a:r>
              <a:rPr lang="zh-CN" altLang="en-US" sz="1200" b="0" i="0" kern="1200" dirty="0">
                <a:solidFill>
                  <a:schemeClr val="tx1"/>
                </a:solidFill>
                <a:effectLst/>
                <a:latin typeface="+mn-lt"/>
                <a:ea typeface="+mn-ea"/>
                <a:cs typeface="+mn-cs"/>
              </a:rPr>
              <a:t>并没有采用传统的</a:t>
            </a:r>
            <a:r>
              <a:rPr lang="en-US" altLang="zh-CN" sz="1200" b="0" i="0" kern="1200" dirty="0">
                <a:solidFill>
                  <a:schemeClr val="tx1"/>
                </a:solidFill>
                <a:effectLst/>
                <a:latin typeface="+mn-lt"/>
                <a:ea typeface="+mn-ea"/>
                <a:cs typeface="+mn-cs"/>
              </a:rPr>
              <a:t>ORM</a:t>
            </a:r>
            <a:r>
              <a:rPr lang="zh-CN" altLang="en-US" sz="1200" b="0" i="0" kern="1200" dirty="0">
                <a:solidFill>
                  <a:schemeClr val="tx1"/>
                </a:solidFill>
                <a:effectLst/>
                <a:latin typeface="+mn-lt"/>
                <a:ea typeface="+mn-ea"/>
                <a:cs typeface="+mn-cs"/>
              </a:rPr>
              <a:t>框架，而是采用</a:t>
            </a:r>
            <a:r>
              <a:rPr lang="en-US" altLang="zh-CN" sz="1200" b="0" i="0" kern="1200" dirty="0">
                <a:solidFill>
                  <a:schemeClr val="tx1"/>
                </a:solidFill>
                <a:effectLst/>
                <a:latin typeface="+mn-lt"/>
                <a:ea typeface="+mn-ea"/>
                <a:cs typeface="+mn-cs"/>
              </a:rPr>
              <a:t>XML</a:t>
            </a:r>
            <a:r>
              <a:rPr lang="zh-CN" altLang="en-US" sz="1200" b="0" i="0" kern="1200" dirty="0">
                <a:solidFill>
                  <a:schemeClr val="tx1"/>
                </a:solidFill>
                <a:effectLst/>
                <a:latin typeface="+mn-lt"/>
                <a:ea typeface="+mn-ea"/>
                <a:cs typeface="+mn-cs"/>
              </a:rPr>
              <a:t>模板渲染的形式构建</a:t>
            </a:r>
            <a:r>
              <a:rPr lang="en-US" altLang="zh-CN" sz="1200" b="0" i="0" kern="1200" dirty="0">
                <a:solidFill>
                  <a:schemeClr val="tx1"/>
                </a:solidFill>
                <a:effectLst/>
                <a:latin typeface="+mn-lt"/>
                <a:ea typeface="+mn-ea"/>
                <a:cs typeface="+mn-cs"/>
              </a:rPr>
              <a:t>SQL</a:t>
            </a:r>
            <a:r>
              <a:rPr lang="zh-CN" altLang="en-US" sz="1200" b="0" i="0" kern="1200" dirty="0">
                <a:solidFill>
                  <a:schemeClr val="tx1"/>
                </a:solidFill>
                <a:effectLst/>
                <a:latin typeface="+mn-lt"/>
                <a:ea typeface="+mn-ea"/>
                <a:cs typeface="+mn-cs"/>
              </a:rPr>
              <a:t>语句，语法与</a:t>
            </a:r>
            <a:r>
              <a:rPr lang="en-US" altLang="zh-CN" sz="1200" b="0" i="0" kern="1200" dirty="0" err="1">
                <a:solidFill>
                  <a:schemeClr val="tx1"/>
                </a:solidFill>
                <a:effectLst/>
                <a:latin typeface="+mn-lt"/>
                <a:ea typeface="+mn-ea"/>
                <a:cs typeface="+mn-cs"/>
              </a:rPr>
              <a:t>mybatis</a:t>
            </a:r>
            <a:r>
              <a:rPr lang="zh-CN" altLang="en-US" sz="1200" b="0" i="0" kern="1200" dirty="0">
                <a:solidFill>
                  <a:schemeClr val="tx1"/>
                </a:solidFill>
                <a:effectLst/>
                <a:latin typeface="+mn-lt"/>
                <a:ea typeface="+mn-ea"/>
                <a:cs typeface="+mn-cs"/>
              </a:rPr>
              <a:t>极度相似。这样的好处不言而喻：</a:t>
            </a: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模板重用性极高</a:t>
            </a: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方便维护</a:t>
            </a: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后端人员无缝上手</a:t>
            </a: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安全审计容易</a:t>
            </a:r>
          </a:p>
          <a:p>
            <a:endParaRPr kumimoji="1" lang="zh-CN" altLang="en-US" dirty="0"/>
          </a:p>
        </p:txBody>
      </p:sp>
      <p:sp>
        <p:nvSpPr>
          <p:cNvPr id="4" name="灯片编号占位符 3"/>
          <p:cNvSpPr>
            <a:spLocks noGrp="1"/>
          </p:cNvSpPr>
          <p:nvPr>
            <p:ph type="sldNum" sz="quarter" idx="5"/>
          </p:nvPr>
        </p:nvSpPr>
        <p:spPr/>
        <p:txBody>
          <a:bodyPr/>
          <a:lstStyle/>
          <a:p>
            <a:fld id="{195043DD-9C8A-432D-8FD9-15B0804A3EB1}" type="slidenum">
              <a:rPr lang="zh-CN" altLang="en-US" smtClean="0"/>
              <a:t>23</a:t>
            </a:fld>
            <a:endParaRPr lang="zh-CN" altLang="en-US"/>
          </a:p>
        </p:txBody>
      </p:sp>
    </p:spTree>
    <p:extLst>
      <p:ext uri="{BB962C8B-B14F-4D97-AF65-F5344CB8AC3E}">
        <p14:creationId xmlns:p14="http://schemas.microsoft.com/office/powerpoint/2010/main" val="12843129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dirty="0"/>
            </a:br>
            <a:r>
              <a:rPr lang="zh-CN" altLang="en-US" dirty="0"/>
              <a:t>链路追踪</a:t>
            </a:r>
            <a:endParaRPr lang="en-US" altLang="zh-CN" dirty="0"/>
          </a:p>
          <a:p>
            <a:r>
              <a:rPr lang="zh-CN" altLang="en-US" sz="1200" b="0" i="0" kern="1200" dirty="0">
                <a:solidFill>
                  <a:schemeClr val="tx1"/>
                </a:solidFill>
                <a:effectLst/>
                <a:latin typeface="+mn-lt"/>
                <a:ea typeface="+mn-ea"/>
                <a:cs typeface="+mn-cs"/>
              </a:rPr>
              <a:t>当打开微店商品详情页时，该请求在后端所有链路的追踪如下所示：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 </a:t>
            </a:r>
            <a:endParaRPr lang="en-US" altLang="zh-CN" dirty="0"/>
          </a:p>
          <a:p>
            <a:r>
              <a:rPr lang="zh-CN" altLang="en-US" sz="1200" b="0" i="0" kern="1200" dirty="0">
                <a:solidFill>
                  <a:schemeClr val="tx1"/>
                </a:solidFill>
                <a:effectLst/>
                <a:latin typeface="+mn-lt"/>
                <a:ea typeface="+mn-ea"/>
                <a:cs typeface="+mn-cs"/>
              </a:rPr>
              <a:t>每个请求处理都可追溯到每次</a:t>
            </a:r>
            <a:r>
              <a:rPr lang="en-US" altLang="zh-CN" sz="1200" b="0" i="0" kern="1200" dirty="0">
                <a:solidFill>
                  <a:schemeClr val="tx1"/>
                </a:solidFill>
                <a:effectLst/>
                <a:latin typeface="+mn-lt"/>
                <a:ea typeface="+mn-ea"/>
                <a:cs typeface="+mn-cs"/>
              </a:rPr>
              <a:t>RPC</a:t>
            </a:r>
            <a:r>
              <a:rPr lang="zh-CN" altLang="en-US" sz="1200" b="0" i="0" kern="1200" dirty="0">
                <a:solidFill>
                  <a:schemeClr val="tx1"/>
                </a:solidFill>
                <a:effectLst/>
                <a:latin typeface="+mn-lt"/>
                <a:ea typeface="+mn-ea"/>
                <a:cs typeface="+mn-cs"/>
              </a:rPr>
              <a:t>调用、每次中间件调用，调用结果及响应时间都可追溯到。这样在消耗一些性能的前提下完成所有请求的追踪是性价比极高的行为，在请求出错的排查、链路压测等情况下尤其有用。</a:t>
            </a:r>
          </a:p>
          <a:p>
            <a:br>
              <a:rPr lang="zh-CN" altLang="en-US" sz="1200" b="0" i="0" kern="1200" dirty="0">
                <a:solidFill>
                  <a:schemeClr val="tx1"/>
                </a:solidFill>
                <a:effectLst/>
                <a:latin typeface="+mn-lt"/>
                <a:ea typeface="+mn-ea"/>
                <a:cs typeface="+mn-cs"/>
              </a:rPr>
            </a:br>
            <a:endParaRPr lang="zh-CN" altLang="en-US" sz="1200" b="0" i="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195043DD-9C8A-432D-8FD9-15B0804A3EB1}" type="slidenum">
              <a:rPr lang="zh-CN" altLang="en-US" smtClean="0"/>
              <a:t>24</a:t>
            </a:fld>
            <a:endParaRPr lang="zh-CN" altLang="en-US"/>
          </a:p>
        </p:txBody>
      </p:sp>
    </p:spTree>
    <p:extLst>
      <p:ext uri="{BB962C8B-B14F-4D97-AF65-F5344CB8AC3E}">
        <p14:creationId xmlns:p14="http://schemas.microsoft.com/office/powerpoint/2010/main" val="3102506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a:t>
            </a:r>
            <a:r>
              <a:rPr lang="en-US" altLang="zh-CN" sz="1200" b="0" i="0" kern="1200" dirty="0">
                <a:solidFill>
                  <a:schemeClr val="tx1"/>
                </a:solidFill>
                <a:effectLst/>
                <a:latin typeface="+mn-lt"/>
                <a:ea typeface="+mn-ea"/>
                <a:cs typeface="+mn-cs"/>
              </a:rPr>
              <a:t>Node.js</a:t>
            </a:r>
            <a:r>
              <a:rPr lang="zh-CN" altLang="en-US" sz="1200" b="0" i="0" kern="1200" dirty="0">
                <a:solidFill>
                  <a:schemeClr val="tx1"/>
                </a:solidFill>
                <a:effectLst/>
                <a:latin typeface="+mn-lt"/>
                <a:ea typeface="+mn-ea"/>
                <a:cs typeface="+mn-cs"/>
              </a:rPr>
              <a:t>中如何实现链路追踪的呢？</a:t>
            </a:r>
            <a:r>
              <a:rPr lang="zh-CN" altLang="en-US" sz="1200" b="1" i="0" kern="1200" dirty="0">
                <a:solidFill>
                  <a:schemeClr val="tx1"/>
                </a:solidFill>
                <a:effectLst/>
                <a:latin typeface="+mn-lt"/>
                <a:ea typeface="+mn-ea"/>
                <a:cs typeface="+mn-cs"/>
              </a:rPr>
              <a:t>这得益于 </a:t>
            </a:r>
            <a:r>
              <a:rPr lang="en-US" altLang="zh-CN" sz="1200" b="1" i="0" kern="1200" dirty="0" err="1">
                <a:solidFill>
                  <a:schemeClr val="tx1"/>
                </a:solidFill>
                <a:effectLst/>
                <a:latin typeface="+mn-lt"/>
                <a:ea typeface="+mn-ea"/>
                <a:cs typeface="+mn-cs"/>
              </a:rPr>
              <a:t>Rockerjs</a:t>
            </a:r>
            <a:r>
              <a:rPr lang="en-US" altLang="zh-CN" sz="1200" b="1" i="0" kern="1200" dirty="0">
                <a:solidFill>
                  <a:schemeClr val="tx1"/>
                </a:solidFill>
                <a:effectLst/>
                <a:latin typeface="+mn-lt"/>
                <a:ea typeface="+mn-ea"/>
                <a:cs typeface="+mn-cs"/>
              </a:rPr>
              <a:t>-MVC </a:t>
            </a:r>
            <a:r>
              <a:rPr lang="zh-CN" altLang="en-US" sz="1200" b="1" i="0" kern="1200" dirty="0">
                <a:solidFill>
                  <a:schemeClr val="tx1"/>
                </a:solidFill>
                <a:effectLst/>
                <a:latin typeface="+mn-lt"/>
                <a:ea typeface="+mn-ea"/>
                <a:cs typeface="+mn-cs"/>
              </a:rPr>
              <a:t>提供的</a:t>
            </a:r>
            <a:r>
              <a:rPr lang="en-US" altLang="zh-CN" sz="1200" b="1" i="0" kern="1200" dirty="0">
                <a:solidFill>
                  <a:schemeClr val="tx1"/>
                </a:solidFill>
                <a:effectLst/>
                <a:latin typeface="+mn-lt"/>
                <a:ea typeface="+mn-ea"/>
                <a:cs typeface="+mn-cs"/>
              </a:rPr>
              <a:t>tracer</a:t>
            </a:r>
            <a:r>
              <a:rPr lang="zh-CN" altLang="en-US" sz="1200" b="1" i="0" kern="1200" dirty="0">
                <a:solidFill>
                  <a:schemeClr val="tx1"/>
                </a:solidFill>
                <a:effectLst/>
                <a:latin typeface="+mn-lt"/>
                <a:ea typeface="+mn-ea"/>
                <a:cs typeface="+mn-cs"/>
              </a:rPr>
              <a:t>机制以及相关生态 “</a:t>
            </a:r>
            <a:r>
              <a:rPr lang="en-US" altLang="zh-CN" sz="1200" b="1" i="0" kern="1200" dirty="0" err="1">
                <a:solidFill>
                  <a:schemeClr val="tx1"/>
                </a:solidFill>
                <a:effectLst/>
                <a:latin typeface="+mn-lt"/>
                <a:ea typeface="+mn-ea"/>
                <a:cs typeface="+mn-cs"/>
              </a:rPr>
              <a:t>Rockerjs</a:t>
            </a:r>
            <a:r>
              <a:rPr lang="en-US" altLang="zh-CN" sz="1200" b="1" i="0" kern="1200" dirty="0">
                <a:solidFill>
                  <a:schemeClr val="tx1"/>
                </a:solidFill>
                <a:effectLst/>
                <a:latin typeface="+mn-lt"/>
                <a:ea typeface="+mn-ea"/>
                <a:cs typeface="+mn-cs"/>
              </a:rPr>
              <a:t>-</a:t>
            </a:r>
            <a:r>
              <a:rPr lang="en-US" altLang="zh-CN" sz="1200" b="1" i="0" kern="1200" dirty="0" err="1">
                <a:solidFill>
                  <a:schemeClr val="tx1"/>
                </a:solidFill>
                <a:effectLst/>
                <a:latin typeface="+mn-lt"/>
                <a:ea typeface="+mn-ea"/>
                <a:cs typeface="+mn-cs"/>
              </a:rPr>
              <a:t>midLogger</a:t>
            </a:r>
            <a:r>
              <a:rPr lang="en-US" altLang="zh-CN" sz="1200" b="1" i="0" kern="1200" dirty="0">
                <a:solidFill>
                  <a:schemeClr val="tx1"/>
                </a:solidFill>
                <a:effectLst/>
                <a:latin typeface="+mn-lt"/>
                <a:ea typeface="+mn-ea"/>
                <a:cs typeface="+mn-cs"/>
              </a:rPr>
              <a:t>-starter</a:t>
            </a:r>
            <a:r>
              <a:rPr lang="zh-CN" altLang="en-US" sz="1200" b="1" i="0" kern="1200" dirty="0">
                <a:solidFill>
                  <a:schemeClr val="tx1"/>
                </a:solidFill>
                <a:effectLst/>
                <a:latin typeface="+mn-lt"/>
                <a:ea typeface="+mn-ea"/>
                <a:cs typeface="+mn-cs"/>
              </a:rPr>
              <a:t>、</a:t>
            </a:r>
            <a:r>
              <a:rPr lang="en-US" altLang="zh-CN" sz="1200" b="1" i="0" kern="1200" dirty="0" err="1">
                <a:solidFill>
                  <a:schemeClr val="tx1"/>
                </a:solidFill>
                <a:effectLst/>
                <a:latin typeface="+mn-lt"/>
                <a:ea typeface="+mn-ea"/>
                <a:cs typeface="+mn-cs"/>
              </a:rPr>
              <a:t>Rockerjs</a:t>
            </a:r>
            <a:r>
              <a:rPr lang="en-US" altLang="zh-CN" sz="1200" b="1" i="0" kern="1200" dirty="0">
                <a:solidFill>
                  <a:schemeClr val="tx1"/>
                </a:solidFill>
                <a:effectLst/>
                <a:latin typeface="+mn-lt"/>
                <a:ea typeface="+mn-ea"/>
                <a:cs typeface="+mn-cs"/>
              </a:rPr>
              <a:t>-</a:t>
            </a:r>
            <a:r>
              <a:rPr lang="en-US" altLang="zh-CN" sz="1200" b="1" i="0" kern="1200" dirty="0" err="1">
                <a:solidFill>
                  <a:schemeClr val="tx1"/>
                </a:solidFill>
                <a:effectLst/>
                <a:latin typeface="+mn-lt"/>
                <a:ea typeface="+mn-ea"/>
                <a:cs typeface="+mn-cs"/>
              </a:rPr>
              <a:t>mysql</a:t>
            </a:r>
            <a:r>
              <a:rPr lang="en-US" altLang="zh-CN" sz="1200" b="1" i="0" kern="1200" dirty="0">
                <a:solidFill>
                  <a:schemeClr val="tx1"/>
                </a:solidFill>
                <a:effectLst/>
                <a:latin typeface="+mn-lt"/>
                <a:ea typeface="+mn-ea"/>
                <a:cs typeface="+mn-cs"/>
              </a:rPr>
              <a:t>-starter</a:t>
            </a:r>
            <a:r>
              <a:rPr lang="zh-CN" altLang="en-US" sz="1200" b="1" i="0" kern="1200" dirty="0">
                <a:solidFill>
                  <a:schemeClr val="tx1"/>
                </a:solidFill>
                <a:effectLst/>
                <a:latin typeface="+mn-lt"/>
                <a:ea typeface="+mn-ea"/>
                <a:cs typeface="+mn-cs"/>
              </a:rPr>
              <a:t>、</a:t>
            </a:r>
            <a:r>
              <a:rPr lang="en-US" altLang="zh-CN" sz="1200" b="1" i="0" kern="1200" dirty="0" err="1">
                <a:solidFill>
                  <a:schemeClr val="tx1"/>
                </a:solidFill>
                <a:effectLst/>
                <a:latin typeface="+mn-lt"/>
                <a:ea typeface="+mn-ea"/>
                <a:cs typeface="+mn-cs"/>
              </a:rPr>
              <a:t>Rockerjs</a:t>
            </a:r>
            <a:r>
              <a:rPr lang="en-US" altLang="zh-CN" sz="1200" b="1" i="0" kern="1200" dirty="0">
                <a:solidFill>
                  <a:schemeClr val="tx1"/>
                </a:solidFill>
                <a:effectLst/>
                <a:latin typeface="+mn-lt"/>
                <a:ea typeface="+mn-ea"/>
                <a:cs typeface="+mn-cs"/>
              </a:rPr>
              <a:t>-</a:t>
            </a:r>
            <a:r>
              <a:rPr lang="en-US" altLang="zh-CN" sz="1200" b="1" i="0" kern="1200" dirty="0" err="1">
                <a:solidFill>
                  <a:schemeClr val="tx1"/>
                </a:solidFill>
                <a:effectLst/>
                <a:latin typeface="+mn-lt"/>
                <a:ea typeface="+mn-ea"/>
                <a:cs typeface="+mn-cs"/>
              </a:rPr>
              <a:t>redis</a:t>
            </a:r>
            <a:r>
              <a:rPr lang="en-US" altLang="zh-CN" sz="1200" b="1" i="0" kern="1200" dirty="0">
                <a:solidFill>
                  <a:schemeClr val="tx1"/>
                </a:solidFill>
                <a:effectLst/>
                <a:latin typeface="+mn-lt"/>
                <a:ea typeface="+mn-ea"/>
                <a:cs typeface="+mn-cs"/>
              </a:rPr>
              <a:t>-starter</a:t>
            </a:r>
            <a:r>
              <a:rPr lang="zh-CN" altLang="en-US" sz="1200" b="1" i="0" kern="1200" dirty="0">
                <a:solidFill>
                  <a:schemeClr val="tx1"/>
                </a:solidFill>
                <a:effectLst/>
                <a:latin typeface="+mn-lt"/>
                <a:ea typeface="+mn-ea"/>
                <a:cs typeface="+mn-cs"/>
              </a:rPr>
              <a:t>、</a:t>
            </a:r>
            <a:r>
              <a:rPr lang="en-US" altLang="zh-CN" sz="1200" b="1" i="0" kern="1200" dirty="0" err="1">
                <a:solidFill>
                  <a:schemeClr val="tx1"/>
                </a:solidFill>
                <a:effectLst/>
                <a:latin typeface="+mn-lt"/>
                <a:ea typeface="+mn-ea"/>
                <a:cs typeface="+mn-cs"/>
              </a:rPr>
              <a:t>Rockerjs</a:t>
            </a:r>
            <a:r>
              <a:rPr lang="en-US" altLang="zh-CN" sz="1200" b="1" i="0" kern="1200" dirty="0">
                <a:solidFill>
                  <a:schemeClr val="tx1"/>
                </a:solidFill>
                <a:effectLst/>
                <a:latin typeface="+mn-lt"/>
                <a:ea typeface="+mn-ea"/>
                <a:cs typeface="+mn-cs"/>
              </a:rPr>
              <a:t>-RPC-starter”</a:t>
            </a:r>
            <a:r>
              <a:rPr lang="zh-CN" altLang="en-US" sz="1200" b="1" i="0" kern="1200" dirty="0">
                <a:solidFill>
                  <a:schemeClr val="tx1"/>
                </a:solidFill>
                <a:effectLst/>
                <a:latin typeface="+mn-lt"/>
                <a:ea typeface="+mn-ea"/>
                <a:cs typeface="+mn-cs"/>
              </a:rPr>
              <a:t>的支持</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kumimoji="1"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当请求过来时，由网关层生成一个全局唯一的</a:t>
            </a:r>
            <a:r>
              <a:rPr lang="en-US" altLang="zh-CN" sz="1200" b="0" i="0" kern="1200" dirty="0" err="1">
                <a:solidFill>
                  <a:schemeClr val="tx1"/>
                </a:solidFill>
                <a:effectLst/>
                <a:latin typeface="+mn-lt"/>
                <a:ea typeface="+mn-ea"/>
                <a:cs typeface="+mn-cs"/>
              </a:rPr>
              <a:t>TraceId</a:t>
            </a:r>
            <a:r>
              <a:rPr lang="zh-CN" altLang="en-US" sz="1200" b="0" i="0" kern="1200" dirty="0">
                <a:solidFill>
                  <a:schemeClr val="tx1"/>
                </a:solidFill>
                <a:effectLst/>
                <a:latin typeface="+mn-lt"/>
                <a:ea typeface="+mn-ea"/>
                <a:cs typeface="+mn-cs"/>
              </a:rPr>
              <a:t>，在所有的系统调用中传递，包括</a:t>
            </a:r>
            <a:r>
              <a:rPr lang="en-US" altLang="zh-CN" sz="1200" b="0" i="0" kern="1200" dirty="0">
                <a:solidFill>
                  <a:schemeClr val="tx1"/>
                </a:solidFill>
                <a:effectLst/>
                <a:latin typeface="+mn-lt"/>
                <a:ea typeface="+mn-ea"/>
                <a:cs typeface="+mn-cs"/>
              </a:rPr>
              <a:t>RPC</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DB</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Redis</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MQ</a:t>
            </a:r>
            <a:r>
              <a:rPr lang="zh-CN" altLang="en-US" sz="1200" b="0" i="0" kern="1200" dirty="0">
                <a:solidFill>
                  <a:schemeClr val="tx1"/>
                </a:solidFill>
                <a:effectLst/>
                <a:latin typeface="+mn-lt"/>
                <a:ea typeface="+mn-ea"/>
                <a:cs typeface="+mn-cs"/>
              </a:rPr>
              <a:t>。同时通过日志采集存储在不同的存储介质中，进行离线或实时分析，最终通过看板进行呈现或设置。</a:t>
            </a:r>
          </a:p>
          <a:p>
            <a:r>
              <a:rPr lang="zh-CN" altLang="en-US" sz="1200" b="0" i="0" kern="1200" dirty="0">
                <a:solidFill>
                  <a:schemeClr val="tx1"/>
                </a:solidFill>
                <a:effectLst/>
                <a:latin typeface="+mn-lt"/>
                <a:ea typeface="+mn-ea"/>
                <a:cs typeface="+mn-cs"/>
              </a:rPr>
              <a:t>那么，</a:t>
            </a:r>
            <a:r>
              <a:rPr lang="en-US" altLang="zh-CN" sz="1200" b="0" i="0" kern="1200" dirty="0">
                <a:solidFill>
                  <a:schemeClr val="tx1"/>
                </a:solidFill>
                <a:effectLst/>
                <a:latin typeface="+mn-lt"/>
                <a:ea typeface="+mn-ea"/>
                <a:cs typeface="+mn-cs"/>
              </a:rPr>
              <a:t>Node EE</a:t>
            </a:r>
            <a:r>
              <a:rPr lang="zh-CN" altLang="en-US" sz="1200" b="0" i="0" kern="1200" dirty="0">
                <a:solidFill>
                  <a:schemeClr val="tx1"/>
                </a:solidFill>
                <a:effectLst/>
                <a:latin typeface="+mn-lt"/>
                <a:ea typeface="+mn-ea"/>
                <a:cs typeface="+mn-cs"/>
              </a:rPr>
              <a:t>如何进行调用信息的传递呢？</a:t>
            </a:r>
          </a:p>
          <a:p>
            <a:endParaRPr kumimoji="1" lang="zh-CN" altLang="en-US" dirty="0"/>
          </a:p>
        </p:txBody>
      </p:sp>
      <p:sp>
        <p:nvSpPr>
          <p:cNvPr id="4" name="灯片编号占位符 3"/>
          <p:cNvSpPr>
            <a:spLocks noGrp="1"/>
          </p:cNvSpPr>
          <p:nvPr>
            <p:ph type="sldNum" sz="quarter" idx="5"/>
          </p:nvPr>
        </p:nvSpPr>
        <p:spPr/>
        <p:txBody>
          <a:bodyPr/>
          <a:lstStyle/>
          <a:p>
            <a:fld id="{195043DD-9C8A-432D-8FD9-15B0804A3EB1}" type="slidenum">
              <a:rPr lang="zh-CN" altLang="en-US" smtClean="0"/>
              <a:t>25</a:t>
            </a:fld>
            <a:endParaRPr lang="zh-CN" altLang="en-US"/>
          </a:p>
        </p:txBody>
      </p:sp>
    </p:spTree>
    <p:extLst>
      <p:ext uri="{BB962C8B-B14F-4D97-AF65-F5344CB8AC3E}">
        <p14:creationId xmlns:p14="http://schemas.microsoft.com/office/powerpoint/2010/main" val="22692069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Trace</a:t>
            </a:r>
            <a:r>
              <a:rPr kumimoji="1" lang="zh-CN" altLang="en-US" dirty="0"/>
              <a:t>信息透传的技术实现</a:t>
            </a:r>
          </a:p>
        </p:txBody>
      </p:sp>
      <p:sp>
        <p:nvSpPr>
          <p:cNvPr id="4" name="灯片编号占位符 3"/>
          <p:cNvSpPr>
            <a:spLocks noGrp="1"/>
          </p:cNvSpPr>
          <p:nvPr>
            <p:ph type="sldNum" sz="quarter" idx="5"/>
          </p:nvPr>
        </p:nvSpPr>
        <p:spPr/>
        <p:txBody>
          <a:bodyPr/>
          <a:lstStyle/>
          <a:p>
            <a:fld id="{195043DD-9C8A-432D-8FD9-15B0804A3EB1}" type="slidenum">
              <a:rPr lang="zh-CN" altLang="en-US" smtClean="0"/>
              <a:t>26</a:t>
            </a:fld>
            <a:endParaRPr lang="zh-CN" altLang="en-US"/>
          </a:p>
        </p:txBody>
      </p:sp>
    </p:spTree>
    <p:extLst>
      <p:ext uri="{BB962C8B-B14F-4D97-AF65-F5344CB8AC3E}">
        <p14:creationId xmlns:p14="http://schemas.microsoft.com/office/powerpoint/2010/main" val="10726458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我“自作主张”在</a:t>
            </a:r>
            <a:r>
              <a:rPr lang="en-US" altLang="zh-CN" sz="1200" b="0" i="0" kern="1200" dirty="0">
                <a:solidFill>
                  <a:schemeClr val="tx1"/>
                </a:solidFill>
                <a:effectLst/>
                <a:latin typeface="+mn-lt"/>
                <a:ea typeface="+mn-ea"/>
                <a:cs typeface="+mn-cs"/>
              </a:rPr>
              <a:t>Node.js</a:t>
            </a:r>
            <a:r>
              <a:rPr lang="zh-CN" altLang="en-US" sz="1200" b="0" i="0" kern="1200" dirty="0">
                <a:solidFill>
                  <a:schemeClr val="tx1"/>
                </a:solidFill>
                <a:effectLst/>
                <a:latin typeface="+mn-lt"/>
                <a:ea typeface="+mn-ea"/>
                <a:cs typeface="+mn-cs"/>
              </a:rPr>
              <a:t>领域起了一个已存在的名词 “</a:t>
            </a:r>
            <a:r>
              <a:rPr lang="en-US" altLang="zh-CN" sz="1200" b="0" i="0" kern="1200" dirty="0" err="1">
                <a:solidFill>
                  <a:schemeClr val="tx1"/>
                </a:solidFill>
                <a:effectLst/>
                <a:latin typeface="+mn-lt"/>
                <a:ea typeface="+mn-ea"/>
                <a:cs typeface="+mn-cs"/>
              </a:rPr>
              <a:t>ThreadLocal</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，它实际上是不准确的，因为</a:t>
            </a:r>
            <a:r>
              <a:rPr lang="en-US" altLang="zh-CN" sz="1200" b="0" i="0" kern="1200" dirty="0">
                <a:solidFill>
                  <a:schemeClr val="tx1"/>
                </a:solidFill>
                <a:effectLst/>
                <a:latin typeface="+mn-lt"/>
                <a:ea typeface="+mn-ea"/>
                <a:cs typeface="+mn-cs"/>
              </a:rPr>
              <a:t>Node.js</a:t>
            </a:r>
            <a:r>
              <a:rPr lang="zh-CN" altLang="en-US" sz="1200" b="0" i="0" kern="1200" dirty="0">
                <a:solidFill>
                  <a:schemeClr val="tx1"/>
                </a:solidFill>
                <a:effectLst/>
                <a:latin typeface="+mn-lt"/>
                <a:ea typeface="+mn-ea"/>
                <a:cs typeface="+mn-cs"/>
              </a:rPr>
              <a:t>中执行线程只有一个不存在多个执行线程，不过为了大多数人的直观理解，本文仍然采用“</a:t>
            </a:r>
            <a:r>
              <a:rPr lang="en-US" altLang="zh-CN" sz="1200" b="0" i="0" kern="1200" dirty="0" err="1">
                <a:solidFill>
                  <a:schemeClr val="tx1"/>
                </a:solidFill>
                <a:effectLst/>
                <a:latin typeface="+mn-lt"/>
                <a:ea typeface="+mn-ea"/>
                <a:cs typeface="+mn-cs"/>
              </a:rPr>
              <a:t>ThreadLocal</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。准确的讲，它应该被叫做 </a:t>
            </a:r>
            <a:r>
              <a:rPr lang="zh-CN" altLang="en-US" sz="1200" b="1" i="0" kern="1200" dirty="0">
                <a:solidFill>
                  <a:schemeClr val="tx1"/>
                </a:solidFill>
                <a:effectLst/>
                <a:latin typeface="+mn-lt"/>
                <a:ea typeface="+mn-ea"/>
                <a:cs typeface="+mn-cs"/>
              </a:rPr>
              <a:t>“</a:t>
            </a:r>
            <a:r>
              <a:rPr lang="en-US" altLang="zh-CN" sz="1200" b="1" i="0" kern="1200" dirty="0" err="1">
                <a:solidFill>
                  <a:schemeClr val="tx1"/>
                </a:solidFill>
                <a:effectLst/>
                <a:latin typeface="+mn-lt"/>
                <a:ea typeface="+mn-ea"/>
                <a:cs typeface="+mn-cs"/>
              </a:rPr>
              <a:t>Async</a:t>
            </a:r>
            <a:r>
              <a:rPr lang="en-US" altLang="zh-CN" sz="1200" b="1" i="0" kern="1200" dirty="0">
                <a:solidFill>
                  <a:schemeClr val="tx1"/>
                </a:solidFill>
                <a:effectLst/>
                <a:latin typeface="+mn-lt"/>
                <a:ea typeface="+mn-ea"/>
                <a:cs typeface="+mn-cs"/>
              </a:rPr>
              <a:t> Context Bound”</a:t>
            </a:r>
            <a:r>
              <a:rPr lang="zh-CN" altLang="en-US" sz="1200" b="0" i="0" kern="1200" dirty="0">
                <a:solidFill>
                  <a:schemeClr val="tx1"/>
                </a:solidFill>
                <a:effectLst/>
                <a:latin typeface="+mn-lt"/>
                <a:ea typeface="+mn-ea"/>
                <a:cs typeface="+mn-cs"/>
              </a:rPr>
              <a:t>，即异步上下文绑定。它可与请求相绑定，在</a:t>
            </a:r>
            <a:r>
              <a:rPr lang="en-US" altLang="zh-CN" sz="1200" b="0" i="0" kern="1200" dirty="0">
                <a:solidFill>
                  <a:schemeClr val="tx1"/>
                </a:solidFill>
                <a:effectLst/>
                <a:latin typeface="+mn-lt"/>
                <a:ea typeface="+mn-ea"/>
                <a:cs typeface="+mn-cs"/>
              </a:rPr>
              <a:t>HTTP</a:t>
            </a:r>
            <a:r>
              <a:rPr lang="zh-CN" altLang="en-US" sz="1200" b="0" i="0" kern="1200" dirty="0">
                <a:solidFill>
                  <a:schemeClr val="tx1"/>
                </a:solidFill>
                <a:effectLst/>
                <a:latin typeface="+mn-lt"/>
                <a:ea typeface="+mn-ea"/>
                <a:cs typeface="+mn-cs"/>
              </a:rPr>
              <a:t>上下文、</a:t>
            </a:r>
            <a:r>
              <a:rPr lang="en-US" altLang="zh-CN" sz="1200" b="0" i="0" kern="1200" dirty="0">
                <a:solidFill>
                  <a:schemeClr val="tx1"/>
                </a:solidFill>
                <a:effectLst/>
                <a:latin typeface="+mn-lt"/>
                <a:ea typeface="+mn-ea"/>
                <a:cs typeface="+mn-cs"/>
              </a:rPr>
              <a:t>WebSocket</a:t>
            </a:r>
            <a:r>
              <a:rPr lang="zh-CN" altLang="en-US" sz="1200" b="0" i="0" kern="1200" dirty="0">
                <a:solidFill>
                  <a:schemeClr val="tx1"/>
                </a:solidFill>
                <a:effectLst/>
                <a:latin typeface="+mn-lt"/>
                <a:ea typeface="+mn-ea"/>
                <a:cs typeface="+mn-cs"/>
              </a:rPr>
              <a:t>上下文、中间件上下文都可使用。</a:t>
            </a:r>
            <a:endParaRPr lang="en-US" altLang="zh-CN" sz="1200" b="0" i="0" kern="1200" dirty="0">
              <a:solidFill>
                <a:schemeClr val="tx1"/>
              </a:solidFill>
              <a:effectLst/>
              <a:latin typeface="+mn-lt"/>
              <a:ea typeface="+mn-ea"/>
              <a:cs typeface="+mn-cs"/>
            </a:endParaRPr>
          </a:p>
          <a:p>
            <a:endParaRPr kumimoji="1"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上节中的链路追踪就是采用“</a:t>
            </a:r>
            <a:r>
              <a:rPr lang="en-US" altLang="zh-CN" sz="1200" b="0" i="0" kern="1200" dirty="0" err="1">
                <a:solidFill>
                  <a:schemeClr val="tx1"/>
                </a:solidFill>
                <a:effectLst/>
                <a:latin typeface="+mn-lt"/>
                <a:ea typeface="+mn-ea"/>
                <a:cs typeface="+mn-cs"/>
              </a:rPr>
              <a:t>ThreadLocal</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特性实现的，它可脱离</a:t>
            </a:r>
            <a:r>
              <a:rPr lang="en-US" altLang="zh-CN" sz="1200" b="0" i="0" kern="1200" dirty="0">
                <a:solidFill>
                  <a:schemeClr val="tx1"/>
                </a:solidFill>
                <a:effectLst/>
                <a:latin typeface="+mn-lt"/>
                <a:ea typeface="+mn-ea"/>
                <a:cs typeface="+mn-cs"/>
              </a:rPr>
              <a:t>HTTP</a:t>
            </a:r>
            <a:r>
              <a:rPr lang="zh-CN" altLang="en-US" sz="1200" b="0" i="0" kern="1200" dirty="0">
                <a:solidFill>
                  <a:schemeClr val="tx1"/>
                </a:solidFill>
                <a:effectLst/>
                <a:latin typeface="+mn-lt"/>
                <a:ea typeface="+mn-ea"/>
                <a:cs typeface="+mn-cs"/>
              </a:rPr>
              <a:t>上下文在任意场景下获取相关信息。</a:t>
            </a:r>
            <a:endParaRPr kumimoji="1" lang="en-US" altLang="zh-CN" sz="1200" b="0" i="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195043DD-9C8A-432D-8FD9-15B0804A3EB1}" type="slidenum">
              <a:rPr lang="zh-CN" altLang="en-US" smtClean="0"/>
              <a:t>27</a:t>
            </a:fld>
            <a:endParaRPr lang="zh-CN" altLang="en-US"/>
          </a:p>
        </p:txBody>
      </p:sp>
    </p:spTree>
    <p:extLst>
      <p:ext uri="{BB962C8B-B14F-4D97-AF65-F5344CB8AC3E}">
        <p14:creationId xmlns:p14="http://schemas.microsoft.com/office/powerpoint/2010/main" val="37703523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dirty="0"/>
            </a:br>
            <a:r>
              <a:rPr lang="zh-CN" altLang="en-US" sz="1200" b="0" i="0" kern="1200" dirty="0">
                <a:solidFill>
                  <a:schemeClr val="tx1"/>
                </a:solidFill>
                <a:effectLst/>
                <a:latin typeface="+mn-lt"/>
                <a:ea typeface="+mn-ea"/>
                <a:cs typeface="+mn-cs"/>
              </a:rPr>
              <a:t>关于应用性能监控与调试，我们自建了</a:t>
            </a:r>
            <a:r>
              <a:rPr lang="en-US" altLang="zh-CN" sz="1200" b="0" i="0" kern="1200" dirty="0">
                <a:solidFill>
                  <a:schemeClr val="tx1"/>
                </a:solidFill>
                <a:effectLst/>
                <a:latin typeface="+mn-lt"/>
                <a:ea typeface="+mn-ea"/>
                <a:cs typeface="+mn-cs"/>
              </a:rPr>
              <a:t>NPS</a:t>
            </a:r>
            <a:r>
              <a:rPr lang="zh-CN" altLang="en-US" sz="1200" b="0" i="0" kern="1200" dirty="0">
                <a:solidFill>
                  <a:schemeClr val="tx1"/>
                </a:solidFill>
                <a:effectLst/>
                <a:latin typeface="+mn-lt"/>
                <a:ea typeface="+mn-ea"/>
                <a:cs typeface="+mn-cs"/>
              </a:rPr>
              <a:t>性能平台，专注于</a:t>
            </a:r>
            <a:r>
              <a:rPr lang="en-US" altLang="zh-CN" sz="1200" b="0" i="0" kern="1200" dirty="0">
                <a:solidFill>
                  <a:schemeClr val="tx1"/>
                </a:solidFill>
                <a:effectLst/>
                <a:latin typeface="+mn-lt"/>
                <a:ea typeface="+mn-ea"/>
                <a:cs typeface="+mn-cs"/>
              </a:rPr>
              <a:t>Node</a:t>
            </a:r>
            <a:r>
              <a:rPr lang="zh-CN" altLang="en-US" sz="1200" b="0" i="0" kern="1200" dirty="0">
                <a:solidFill>
                  <a:schemeClr val="tx1"/>
                </a:solidFill>
                <a:effectLst/>
                <a:latin typeface="+mn-lt"/>
                <a:ea typeface="+mn-ea"/>
                <a:cs typeface="+mn-cs"/>
              </a:rPr>
              <a:t>应用性能监控与在线</a:t>
            </a:r>
            <a:r>
              <a:rPr lang="en-US" altLang="zh-CN" sz="1200" b="0" i="0" kern="1200" dirty="0">
                <a:solidFill>
                  <a:schemeClr val="tx1"/>
                </a:solidFill>
                <a:effectLst/>
                <a:latin typeface="+mn-lt"/>
                <a:ea typeface="+mn-ea"/>
                <a:cs typeface="+mn-cs"/>
              </a:rPr>
              <a:t>Profile</a:t>
            </a:r>
            <a:r>
              <a:rPr lang="zh-CN" altLang="en-US" sz="1200" b="0" i="0" kern="1200" dirty="0">
                <a:solidFill>
                  <a:schemeClr val="tx1"/>
                </a:solidFill>
                <a:effectLst/>
                <a:latin typeface="+mn-lt"/>
                <a:ea typeface="+mn-ea"/>
                <a:cs typeface="+mn-cs"/>
              </a:rPr>
              <a:t>分析：</a:t>
            </a:r>
            <a:endParaRPr lang="en-US" altLang="zh-CN" sz="1200" b="0" i="0" kern="1200" dirty="0">
              <a:solidFill>
                <a:schemeClr val="tx1"/>
              </a:solidFill>
              <a:effectLst/>
              <a:latin typeface="+mn-lt"/>
              <a:ea typeface="+mn-ea"/>
              <a:cs typeface="+mn-cs"/>
            </a:endParaRPr>
          </a:p>
          <a:p>
            <a:endParaRPr kumimoji="1"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通过看板可选择</a:t>
            </a:r>
            <a:r>
              <a:rPr lang="en-US" altLang="zh-CN" sz="1200" b="0" i="0" kern="1200" dirty="0">
                <a:solidFill>
                  <a:schemeClr val="tx1"/>
                </a:solidFill>
                <a:effectLst/>
                <a:latin typeface="+mn-lt"/>
                <a:ea typeface="+mn-ea"/>
                <a:cs typeface="+mn-cs"/>
              </a:rPr>
              <a:t>Node</a:t>
            </a:r>
            <a:r>
              <a:rPr lang="zh-CN" altLang="en-US" sz="1200" b="0" i="0" kern="1200" dirty="0">
                <a:solidFill>
                  <a:schemeClr val="tx1"/>
                </a:solidFill>
                <a:effectLst/>
                <a:latin typeface="+mn-lt"/>
                <a:ea typeface="+mn-ea"/>
                <a:cs typeface="+mn-cs"/>
              </a:rPr>
              <a:t>项目相关操作，如诊断与监控。</a:t>
            </a:r>
          </a:p>
          <a:p>
            <a:br>
              <a:rPr lang="zh-CN" altLang="en-US" sz="1200" b="0" i="0" kern="1200" dirty="0">
                <a:solidFill>
                  <a:schemeClr val="tx1"/>
                </a:solidFill>
                <a:effectLst/>
                <a:latin typeface="+mn-lt"/>
                <a:ea typeface="+mn-ea"/>
                <a:cs typeface="+mn-cs"/>
              </a:rPr>
            </a:br>
            <a:endParaRPr lang="zh-CN" altLang="en-US" sz="1200" b="0" i="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195043DD-9C8A-432D-8FD9-15B0804A3EB1}" type="slidenum">
              <a:rPr lang="zh-CN" altLang="en-US" smtClean="0"/>
              <a:t>28</a:t>
            </a:fld>
            <a:endParaRPr lang="zh-CN" altLang="en-US"/>
          </a:p>
        </p:txBody>
      </p:sp>
    </p:spTree>
    <p:extLst>
      <p:ext uri="{BB962C8B-B14F-4D97-AF65-F5344CB8AC3E}">
        <p14:creationId xmlns:p14="http://schemas.microsoft.com/office/powerpoint/2010/main" val="23467381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dirty="0"/>
            </a:br>
            <a:r>
              <a:rPr lang="zh-CN" altLang="en-US" sz="1200" b="0" i="0" kern="1200" dirty="0">
                <a:solidFill>
                  <a:schemeClr val="tx1"/>
                </a:solidFill>
                <a:effectLst/>
                <a:latin typeface="+mn-lt"/>
                <a:ea typeface="+mn-ea"/>
                <a:cs typeface="+mn-cs"/>
              </a:rPr>
              <a:t>监控主要从三个维度进行，分别是“堆内存、</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使用率和</a:t>
            </a:r>
            <a:r>
              <a:rPr lang="en-US" altLang="zh-CN" sz="1200" b="0" i="0" kern="1200" dirty="0">
                <a:solidFill>
                  <a:schemeClr val="tx1"/>
                </a:solidFill>
                <a:effectLst/>
                <a:latin typeface="+mn-lt"/>
                <a:ea typeface="+mn-ea"/>
                <a:cs typeface="+mn-cs"/>
              </a:rPr>
              <a:t>GC</a:t>
            </a:r>
            <a:r>
              <a:rPr lang="zh-CN" altLang="en-US" sz="1200" b="0" i="0" kern="1200" dirty="0">
                <a:solidFill>
                  <a:schemeClr val="tx1"/>
                </a:solidFill>
                <a:effectLst/>
                <a:latin typeface="+mn-lt"/>
                <a:ea typeface="+mn-ea"/>
                <a:cs typeface="+mn-cs"/>
              </a:rPr>
              <a:t>频率”，基本可表征应用的当前运行信息与资源瓶颈：</a:t>
            </a:r>
            <a:endParaRPr kumimoji="1" lang="zh-CN" altLang="en-US" dirty="0"/>
          </a:p>
        </p:txBody>
      </p:sp>
      <p:sp>
        <p:nvSpPr>
          <p:cNvPr id="4" name="灯片编号占位符 3"/>
          <p:cNvSpPr>
            <a:spLocks noGrp="1"/>
          </p:cNvSpPr>
          <p:nvPr>
            <p:ph type="sldNum" sz="quarter" idx="5"/>
          </p:nvPr>
        </p:nvSpPr>
        <p:spPr/>
        <p:txBody>
          <a:bodyPr/>
          <a:lstStyle/>
          <a:p>
            <a:fld id="{195043DD-9C8A-432D-8FD9-15B0804A3EB1}" type="slidenum">
              <a:rPr lang="zh-CN" altLang="en-US" smtClean="0"/>
              <a:t>29</a:t>
            </a:fld>
            <a:endParaRPr lang="zh-CN" altLang="en-US"/>
          </a:p>
        </p:txBody>
      </p:sp>
    </p:spTree>
    <p:extLst>
      <p:ext uri="{BB962C8B-B14F-4D97-AF65-F5344CB8AC3E}">
        <p14:creationId xmlns:p14="http://schemas.microsoft.com/office/powerpoint/2010/main" val="3229033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第一部分，</a:t>
            </a:r>
            <a:r>
              <a:rPr lang="en-US" altLang="zh-CN" sz="1200" dirty="0" err="1">
                <a:solidFill>
                  <a:schemeClr val="bg1">
                    <a:lumMod val="95000"/>
                  </a:schemeClr>
                </a:solidFill>
                <a:latin typeface="微软雅黑" panose="020B0503020204020204" pitchFamily="34" charset="-122"/>
                <a:ea typeface="微软雅黑" panose="020B0503020204020204" pitchFamily="34" charset="-122"/>
              </a:rPr>
              <a:t>NodeEE</a:t>
            </a:r>
            <a:r>
              <a:rPr lang="zh-CN" altLang="en-US" sz="1200" dirty="0">
                <a:solidFill>
                  <a:schemeClr val="bg1">
                    <a:lumMod val="95000"/>
                  </a:schemeClr>
                </a:solidFill>
                <a:latin typeface="微软雅黑" panose="020B0503020204020204" pitchFamily="34" charset="-122"/>
                <a:ea typeface="微软雅黑" panose="020B0503020204020204" pitchFamily="34" charset="-122"/>
              </a:rPr>
              <a:t>的前世今生</a:t>
            </a:r>
          </a:p>
          <a:p>
            <a:endParaRPr kumimoji="1" lang="zh-CN" altLang="en-US" dirty="0"/>
          </a:p>
        </p:txBody>
      </p:sp>
      <p:sp>
        <p:nvSpPr>
          <p:cNvPr id="4" name="灯片编号占位符 3"/>
          <p:cNvSpPr>
            <a:spLocks noGrp="1"/>
          </p:cNvSpPr>
          <p:nvPr>
            <p:ph type="sldNum" sz="quarter" idx="5"/>
          </p:nvPr>
        </p:nvSpPr>
        <p:spPr/>
        <p:txBody>
          <a:bodyPr/>
          <a:lstStyle/>
          <a:p>
            <a:fld id="{195043DD-9C8A-432D-8FD9-15B0804A3EB1}" type="slidenum">
              <a:rPr lang="zh-CN" altLang="en-US" smtClean="0"/>
              <a:t>3</a:t>
            </a:fld>
            <a:endParaRPr lang="zh-CN" altLang="en-US"/>
          </a:p>
        </p:txBody>
      </p:sp>
    </p:spTree>
    <p:extLst>
      <p:ext uri="{BB962C8B-B14F-4D97-AF65-F5344CB8AC3E}">
        <p14:creationId xmlns:p14="http://schemas.microsoft.com/office/powerpoint/2010/main" val="31011395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NPS</a:t>
            </a:r>
            <a:r>
              <a:rPr lang="zh-CN" altLang="en-US" sz="1200" b="0" i="0" kern="1200" dirty="0">
                <a:solidFill>
                  <a:schemeClr val="tx1"/>
                </a:solidFill>
                <a:effectLst/>
                <a:latin typeface="+mn-lt"/>
                <a:ea typeface="+mn-ea"/>
                <a:cs typeface="+mn-cs"/>
              </a:rPr>
              <a:t>可针对进程的内存与</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进行打点分析，如：</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同时提供了自动分析功能：</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通过实时监控和线上诊断，再配合远程</a:t>
            </a:r>
            <a:r>
              <a:rPr lang="en-US" altLang="zh-CN" sz="1200" b="0" i="0" kern="1200" dirty="0">
                <a:solidFill>
                  <a:schemeClr val="tx1"/>
                </a:solidFill>
                <a:effectLst/>
                <a:latin typeface="+mn-lt"/>
                <a:ea typeface="+mn-ea"/>
                <a:cs typeface="+mn-cs"/>
              </a:rPr>
              <a:t>debug</a:t>
            </a:r>
            <a:r>
              <a:rPr lang="zh-CN" altLang="en-US" sz="1200" b="0" i="0" kern="1200" dirty="0">
                <a:solidFill>
                  <a:schemeClr val="tx1"/>
                </a:solidFill>
                <a:effectLst/>
                <a:latin typeface="+mn-lt"/>
                <a:ea typeface="+mn-ea"/>
                <a:cs typeface="+mn-cs"/>
              </a:rPr>
              <a:t>，可以放心的在线上运行</a:t>
            </a:r>
            <a:r>
              <a:rPr lang="en-US" altLang="zh-CN" sz="1200" b="0" i="0" kern="1200" dirty="0">
                <a:solidFill>
                  <a:schemeClr val="tx1"/>
                </a:solidFill>
                <a:effectLst/>
                <a:latin typeface="+mn-lt"/>
                <a:ea typeface="+mn-ea"/>
                <a:cs typeface="+mn-cs"/>
              </a:rPr>
              <a:t>Node</a:t>
            </a:r>
            <a:r>
              <a:rPr lang="zh-CN" altLang="en-US" sz="1200" b="0" i="0" kern="1200" dirty="0">
                <a:solidFill>
                  <a:schemeClr val="tx1"/>
                </a:solidFill>
                <a:effectLst/>
                <a:latin typeface="+mn-lt"/>
                <a:ea typeface="+mn-ea"/>
                <a:cs typeface="+mn-cs"/>
              </a:rPr>
              <a:t>应用。</a:t>
            </a:r>
            <a:br>
              <a:rPr lang="zh-CN" altLang="en-US" dirty="0"/>
            </a:br>
            <a:endParaRPr lang="en-US" altLang="zh-CN" dirty="0"/>
          </a:p>
          <a:p>
            <a:endParaRPr lang="en-US" altLang="zh-CN" dirty="0"/>
          </a:p>
          <a:p>
            <a:r>
              <a:rPr lang="en-US" altLang="zh-CN" dirty="0"/>
              <a:t>dominator</a:t>
            </a:r>
            <a:r>
              <a:rPr lang="zh-CN" altLang="en-US" dirty="0"/>
              <a:t> </a:t>
            </a:r>
            <a:r>
              <a:rPr lang="en-US" altLang="zh-CN" dirty="0"/>
              <a:t>tree</a:t>
            </a:r>
            <a:r>
              <a:rPr lang="zh-CN" altLang="en-US" dirty="0"/>
              <a:t>算法，</a:t>
            </a:r>
            <a:r>
              <a:rPr lang="en-US" altLang="zh-CN" dirty="0">
                <a:hlinkClick r:id="rId3"/>
              </a:rPr>
              <a:t>https://www.javatang.com/archives/2017/11/08/11582145.html</a:t>
            </a:r>
            <a:r>
              <a:rPr lang="zh-CN" altLang="en-US" dirty="0"/>
              <a:t> </a:t>
            </a:r>
            <a:endParaRPr kumimoji="1" lang="zh-CN" altLang="en-US" dirty="0"/>
          </a:p>
        </p:txBody>
      </p:sp>
      <p:sp>
        <p:nvSpPr>
          <p:cNvPr id="4" name="灯片编号占位符 3"/>
          <p:cNvSpPr>
            <a:spLocks noGrp="1"/>
          </p:cNvSpPr>
          <p:nvPr>
            <p:ph type="sldNum" sz="quarter" idx="5"/>
          </p:nvPr>
        </p:nvSpPr>
        <p:spPr/>
        <p:txBody>
          <a:bodyPr/>
          <a:lstStyle/>
          <a:p>
            <a:fld id="{195043DD-9C8A-432D-8FD9-15B0804A3EB1}" type="slidenum">
              <a:rPr lang="zh-CN" altLang="en-US" smtClean="0"/>
              <a:t>30</a:t>
            </a:fld>
            <a:endParaRPr lang="zh-CN" altLang="en-US"/>
          </a:p>
        </p:txBody>
      </p:sp>
    </p:spTree>
    <p:extLst>
      <p:ext uri="{BB962C8B-B14F-4D97-AF65-F5344CB8AC3E}">
        <p14:creationId xmlns:p14="http://schemas.microsoft.com/office/powerpoint/2010/main" val="17312376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dirty="0"/>
            </a:br>
            <a:r>
              <a:rPr lang="zh-CN" altLang="en-US" sz="1200" b="0" i="0" kern="1200" dirty="0">
                <a:solidFill>
                  <a:schemeClr val="tx1"/>
                </a:solidFill>
                <a:effectLst/>
                <a:latin typeface="+mn-lt"/>
                <a:ea typeface="+mn-ea"/>
                <a:cs typeface="+mn-cs"/>
              </a:rPr>
              <a:t>梳理了</a:t>
            </a:r>
            <a:r>
              <a:rPr lang="en-US" altLang="zh-CN" sz="1200" b="0" i="0" kern="1200" dirty="0">
                <a:solidFill>
                  <a:schemeClr val="tx1"/>
                </a:solidFill>
                <a:effectLst/>
                <a:latin typeface="+mn-lt"/>
                <a:ea typeface="+mn-ea"/>
                <a:cs typeface="+mn-cs"/>
              </a:rPr>
              <a:t>Node EE</a:t>
            </a:r>
            <a:r>
              <a:rPr lang="zh-CN" altLang="en-US" sz="1200" b="0" i="0" kern="1200" dirty="0">
                <a:solidFill>
                  <a:schemeClr val="tx1"/>
                </a:solidFill>
                <a:effectLst/>
                <a:latin typeface="+mn-lt"/>
                <a:ea typeface="+mn-ea"/>
                <a:cs typeface="+mn-cs"/>
              </a:rPr>
              <a:t>的各个方面，整理了一张结构图，如下：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自底向上，所有的应用进程的性能信息、在线分析功能都依托于 </a:t>
            </a:r>
            <a:r>
              <a:rPr lang="zh-CN" altLang="en-US" sz="1200" b="1" i="0" kern="1200" dirty="0">
                <a:solidFill>
                  <a:schemeClr val="tx1"/>
                </a:solidFill>
                <a:effectLst/>
                <a:latin typeface="+mn-lt"/>
                <a:ea typeface="+mn-ea"/>
                <a:cs typeface="+mn-cs"/>
              </a:rPr>
              <a:t>“</a:t>
            </a:r>
            <a:r>
              <a:rPr lang="en-US" altLang="zh-CN" sz="1200" b="1" i="0" kern="1200" dirty="0">
                <a:solidFill>
                  <a:schemeClr val="tx1"/>
                </a:solidFill>
                <a:effectLst/>
                <a:latin typeface="+mn-lt"/>
                <a:ea typeface="+mn-ea"/>
                <a:cs typeface="+mn-cs"/>
              </a:rPr>
              <a:t>probe agent”</a:t>
            </a:r>
            <a:r>
              <a:rPr lang="zh-CN" altLang="en-US" sz="1200" b="0" i="0" kern="1200" dirty="0">
                <a:solidFill>
                  <a:schemeClr val="tx1"/>
                </a:solidFill>
                <a:effectLst/>
                <a:latin typeface="+mn-lt"/>
                <a:ea typeface="+mn-ea"/>
                <a:cs typeface="+mn-cs"/>
              </a:rPr>
              <a:t> 服务，它以</a:t>
            </a:r>
            <a:r>
              <a:rPr lang="en-US" altLang="zh-CN" sz="1200" b="0" i="0" kern="1200" dirty="0" err="1">
                <a:solidFill>
                  <a:schemeClr val="tx1"/>
                </a:solidFill>
                <a:effectLst/>
                <a:latin typeface="+mn-lt"/>
                <a:ea typeface="+mn-ea"/>
                <a:cs typeface="+mn-cs"/>
              </a:rPr>
              <a:t>deamon</a:t>
            </a:r>
            <a:r>
              <a:rPr lang="zh-CN" altLang="en-US" sz="1200" b="0" i="0" kern="1200" dirty="0">
                <a:solidFill>
                  <a:schemeClr val="tx1"/>
                </a:solidFill>
                <a:effectLst/>
                <a:latin typeface="+mn-lt"/>
                <a:ea typeface="+mn-ea"/>
                <a:cs typeface="+mn-cs"/>
              </a:rPr>
              <a:t>的形式存在于每一台机器上；在此之上，每个应用的核心都是容器，由它负责依赖管理、实例创建、模块初始化、应用启动；在容器之上，衍生了</a:t>
            </a:r>
            <a:r>
              <a:rPr lang="en-US" altLang="zh-CN" sz="1200" b="0" i="0" kern="1200" dirty="0" err="1">
                <a:solidFill>
                  <a:schemeClr val="tx1"/>
                </a:solidFill>
                <a:effectLst/>
                <a:latin typeface="+mn-lt"/>
                <a:ea typeface="+mn-ea"/>
                <a:cs typeface="+mn-cs"/>
              </a:rPr>
              <a:t>Rockerjs</a:t>
            </a:r>
            <a:r>
              <a:rPr lang="en-US" altLang="zh-CN" sz="1200" b="0" i="0" kern="1200" dirty="0">
                <a:solidFill>
                  <a:schemeClr val="tx1"/>
                </a:solidFill>
                <a:effectLst/>
                <a:latin typeface="+mn-lt"/>
                <a:ea typeface="+mn-ea"/>
                <a:cs typeface="+mn-cs"/>
              </a:rPr>
              <a:t>-MVC</a:t>
            </a:r>
            <a:r>
              <a:rPr lang="zh-CN" altLang="en-US" sz="1200" b="0" i="0" kern="1200" dirty="0">
                <a:solidFill>
                  <a:schemeClr val="tx1"/>
                </a:solidFill>
                <a:effectLst/>
                <a:latin typeface="+mn-lt"/>
                <a:ea typeface="+mn-ea"/>
                <a:cs typeface="+mn-cs"/>
              </a:rPr>
              <a:t>，同时提供特殊的异常处理机制、</a:t>
            </a:r>
            <a:r>
              <a:rPr lang="en-US" altLang="zh-CN" sz="1200" b="0" i="0" kern="1200" dirty="0">
                <a:solidFill>
                  <a:schemeClr val="tx1"/>
                </a:solidFill>
                <a:effectLst/>
                <a:latin typeface="+mn-lt"/>
                <a:ea typeface="+mn-ea"/>
                <a:cs typeface="+mn-cs"/>
              </a:rPr>
              <a:t>SPI</a:t>
            </a:r>
            <a:r>
              <a:rPr lang="zh-CN" altLang="en-US" sz="1200" b="0" i="0" kern="1200" dirty="0">
                <a:solidFill>
                  <a:schemeClr val="tx1"/>
                </a:solidFill>
                <a:effectLst/>
                <a:latin typeface="+mn-lt"/>
                <a:ea typeface="+mn-ea"/>
                <a:cs typeface="+mn-cs"/>
              </a:rPr>
              <a:t>扩展规范、</a:t>
            </a:r>
            <a:r>
              <a:rPr lang="en-US" altLang="zh-CN" sz="1200" b="0" i="0" kern="1200" dirty="0">
                <a:solidFill>
                  <a:schemeClr val="tx1"/>
                </a:solidFill>
                <a:effectLst/>
                <a:latin typeface="+mn-lt"/>
                <a:ea typeface="+mn-ea"/>
                <a:cs typeface="+mn-cs"/>
              </a:rPr>
              <a:t>AOP</a:t>
            </a:r>
            <a:r>
              <a:rPr lang="zh-CN" altLang="en-US" sz="1200" b="0" i="0" kern="1200" dirty="0">
                <a:solidFill>
                  <a:schemeClr val="tx1"/>
                </a:solidFill>
                <a:effectLst/>
                <a:latin typeface="+mn-lt"/>
                <a:ea typeface="+mn-ea"/>
                <a:cs typeface="+mn-cs"/>
              </a:rPr>
              <a:t>编程以及基于注解的</a:t>
            </a:r>
            <a:r>
              <a:rPr lang="en-US" altLang="zh-CN" sz="1200" b="0" i="0" kern="1200" dirty="0" err="1">
                <a:solidFill>
                  <a:schemeClr val="tx1"/>
                </a:solidFill>
                <a:effectLst/>
                <a:latin typeface="+mn-lt"/>
                <a:ea typeface="+mn-ea"/>
                <a:cs typeface="+mn-cs"/>
              </a:rPr>
              <a:t>tsunit</a:t>
            </a:r>
            <a:r>
              <a:rPr lang="zh-CN" altLang="en-US" sz="1200" b="0" i="0" kern="1200" dirty="0">
                <a:solidFill>
                  <a:schemeClr val="tx1"/>
                </a:solidFill>
                <a:effectLst/>
                <a:latin typeface="+mn-lt"/>
                <a:ea typeface="+mn-ea"/>
                <a:cs typeface="+mn-cs"/>
              </a:rPr>
              <a:t>；在右侧有颜色部分，</a:t>
            </a:r>
            <a:r>
              <a:rPr lang="en-US" altLang="zh-CN" sz="1200" b="0" i="0" kern="1200" dirty="0">
                <a:solidFill>
                  <a:schemeClr val="tx1"/>
                </a:solidFill>
                <a:effectLst/>
                <a:latin typeface="+mn-lt"/>
                <a:ea typeface="+mn-ea"/>
                <a:cs typeface="+mn-cs"/>
              </a:rPr>
              <a:t>trace</a:t>
            </a:r>
            <a:r>
              <a:rPr lang="zh-CN" altLang="en-US" sz="1200" b="0" i="0" kern="1200" dirty="0">
                <a:solidFill>
                  <a:schemeClr val="tx1"/>
                </a:solidFill>
                <a:effectLst/>
                <a:latin typeface="+mn-lt"/>
                <a:ea typeface="+mn-ea"/>
                <a:cs typeface="+mn-cs"/>
              </a:rPr>
              <a:t>追踪散布于调用各阶段；监控、远程调试和日志同样贯穿于应用的整个生命周期。</a:t>
            </a:r>
          </a:p>
          <a:p>
            <a:r>
              <a:rPr lang="en-US" altLang="zh-CN" sz="1200" b="0" i="0" kern="1200" dirty="0">
                <a:solidFill>
                  <a:schemeClr val="tx1"/>
                </a:solidFill>
                <a:effectLst/>
                <a:latin typeface="+mn-lt"/>
                <a:ea typeface="+mn-ea"/>
                <a:cs typeface="+mn-cs"/>
              </a:rPr>
              <a:t>Node EE</a:t>
            </a:r>
            <a:r>
              <a:rPr lang="zh-CN" altLang="en-US" sz="1200" b="0" i="0" kern="1200" dirty="0">
                <a:solidFill>
                  <a:schemeClr val="tx1"/>
                </a:solidFill>
                <a:effectLst/>
                <a:latin typeface="+mn-lt"/>
                <a:ea typeface="+mn-ea"/>
                <a:cs typeface="+mn-cs"/>
              </a:rPr>
              <a:t>中还有些细节并没有探讨，比如进程管理、远程调试等等，有兴趣可以后续继续探讨。</a:t>
            </a:r>
          </a:p>
          <a:p>
            <a:endParaRPr kumimoji="1" lang="zh-CN" altLang="en-US" dirty="0"/>
          </a:p>
        </p:txBody>
      </p:sp>
      <p:sp>
        <p:nvSpPr>
          <p:cNvPr id="4" name="灯片编号占位符 3"/>
          <p:cNvSpPr>
            <a:spLocks noGrp="1"/>
          </p:cNvSpPr>
          <p:nvPr>
            <p:ph type="sldNum" sz="quarter" idx="5"/>
          </p:nvPr>
        </p:nvSpPr>
        <p:spPr/>
        <p:txBody>
          <a:bodyPr/>
          <a:lstStyle/>
          <a:p>
            <a:fld id="{195043DD-9C8A-432D-8FD9-15B0804A3EB1}" type="slidenum">
              <a:rPr lang="zh-CN" altLang="en-US" smtClean="0"/>
              <a:t>31</a:t>
            </a:fld>
            <a:endParaRPr lang="zh-CN" altLang="en-US"/>
          </a:p>
        </p:txBody>
      </p:sp>
    </p:spTree>
    <p:extLst>
      <p:ext uri="{BB962C8B-B14F-4D97-AF65-F5344CB8AC3E}">
        <p14:creationId xmlns:p14="http://schemas.microsoft.com/office/powerpoint/2010/main" val="10773327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Node EE</a:t>
            </a:r>
            <a:r>
              <a:rPr lang="zh-CN" altLang="en-US" sz="1200" b="0" i="0" kern="1200" dirty="0">
                <a:solidFill>
                  <a:schemeClr val="tx1"/>
                </a:solidFill>
                <a:effectLst/>
                <a:latin typeface="+mn-lt"/>
                <a:ea typeface="+mn-ea"/>
                <a:cs typeface="+mn-cs"/>
              </a:rPr>
              <a:t>是微店在自己业务范围内探索的一套适合自己 </a:t>
            </a:r>
            <a:r>
              <a:rPr lang="zh-CN" altLang="en-US" sz="1200" b="1" i="0" kern="1200" dirty="0">
                <a:solidFill>
                  <a:schemeClr val="tx1"/>
                </a:solidFill>
                <a:effectLst/>
                <a:latin typeface="+mn-lt"/>
                <a:ea typeface="+mn-ea"/>
                <a:cs typeface="+mn-cs"/>
              </a:rPr>
              <a:t>小步快跑、快速迭代</a:t>
            </a:r>
            <a:r>
              <a:rPr lang="zh-CN" altLang="en-US" sz="1200" b="0" i="0" kern="1200" dirty="0">
                <a:solidFill>
                  <a:schemeClr val="tx1"/>
                </a:solidFill>
                <a:effectLst/>
                <a:latin typeface="+mn-lt"/>
                <a:ea typeface="+mn-ea"/>
                <a:cs typeface="+mn-cs"/>
              </a:rPr>
              <a:t> 业务特点的解决方案，它不可能涵盖所有的场景和需求，因此有些遗漏实属正常，需要集思广益一起共建。</a:t>
            </a:r>
            <a:endParaRPr kumimoji="1" lang="zh-CN" altLang="en-US" dirty="0"/>
          </a:p>
        </p:txBody>
      </p:sp>
      <p:sp>
        <p:nvSpPr>
          <p:cNvPr id="4" name="灯片编号占位符 3"/>
          <p:cNvSpPr>
            <a:spLocks noGrp="1"/>
          </p:cNvSpPr>
          <p:nvPr>
            <p:ph type="sldNum" sz="quarter" idx="5"/>
          </p:nvPr>
        </p:nvSpPr>
        <p:spPr/>
        <p:txBody>
          <a:bodyPr/>
          <a:lstStyle/>
          <a:p>
            <a:fld id="{195043DD-9C8A-432D-8FD9-15B0804A3EB1}" type="slidenum">
              <a:rPr lang="zh-CN" altLang="en-US" smtClean="0"/>
              <a:t>32</a:t>
            </a:fld>
            <a:endParaRPr lang="zh-CN" altLang="en-US"/>
          </a:p>
        </p:txBody>
      </p:sp>
    </p:spTree>
    <p:extLst>
      <p:ext uri="{BB962C8B-B14F-4D97-AF65-F5344CB8AC3E}">
        <p14:creationId xmlns:p14="http://schemas.microsoft.com/office/powerpoint/2010/main" val="1520405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待完善</a:t>
            </a:r>
          </a:p>
        </p:txBody>
      </p:sp>
      <p:sp>
        <p:nvSpPr>
          <p:cNvPr id="4" name="灯片编号占位符 3"/>
          <p:cNvSpPr>
            <a:spLocks noGrp="1"/>
          </p:cNvSpPr>
          <p:nvPr>
            <p:ph type="sldNum" sz="quarter" idx="5"/>
          </p:nvPr>
        </p:nvSpPr>
        <p:spPr/>
        <p:txBody>
          <a:bodyPr/>
          <a:lstStyle/>
          <a:p>
            <a:fld id="{195043DD-9C8A-432D-8FD9-15B0804A3EB1}" type="slidenum">
              <a:rPr lang="zh-CN" altLang="en-US" smtClean="0"/>
              <a:t>33</a:t>
            </a:fld>
            <a:endParaRPr lang="zh-CN" altLang="en-US"/>
          </a:p>
        </p:txBody>
      </p:sp>
    </p:spTree>
    <p:extLst>
      <p:ext uri="{BB962C8B-B14F-4D97-AF65-F5344CB8AC3E}">
        <p14:creationId xmlns:p14="http://schemas.microsoft.com/office/powerpoint/2010/main" val="4326224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待完善</a:t>
            </a:r>
          </a:p>
        </p:txBody>
      </p:sp>
      <p:sp>
        <p:nvSpPr>
          <p:cNvPr id="4" name="灯片编号占位符 3"/>
          <p:cNvSpPr>
            <a:spLocks noGrp="1"/>
          </p:cNvSpPr>
          <p:nvPr>
            <p:ph type="sldNum" sz="quarter" idx="5"/>
          </p:nvPr>
        </p:nvSpPr>
        <p:spPr/>
        <p:txBody>
          <a:bodyPr/>
          <a:lstStyle/>
          <a:p>
            <a:fld id="{195043DD-9C8A-432D-8FD9-15B0804A3EB1}" type="slidenum">
              <a:rPr lang="zh-CN" altLang="en-US" smtClean="0"/>
              <a:t>34</a:t>
            </a:fld>
            <a:endParaRPr lang="zh-CN" altLang="en-US"/>
          </a:p>
        </p:txBody>
      </p:sp>
    </p:spTree>
    <p:extLst>
      <p:ext uri="{BB962C8B-B14F-4D97-AF65-F5344CB8AC3E}">
        <p14:creationId xmlns:p14="http://schemas.microsoft.com/office/powerpoint/2010/main" val="34423212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95043DD-9C8A-432D-8FD9-15B0804A3EB1}" type="slidenum">
              <a:rPr lang="zh-CN" altLang="en-US" smtClean="0"/>
              <a:t>35</a:t>
            </a:fld>
            <a:endParaRPr lang="zh-CN" altLang="en-US"/>
          </a:p>
        </p:txBody>
      </p:sp>
    </p:spTree>
    <p:extLst>
      <p:ext uri="{BB962C8B-B14F-4D97-AF65-F5344CB8AC3E}">
        <p14:creationId xmlns:p14="http://schemas.microsoft.com/office/powerpoint/2010/main" val="7197467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95043DD-9C8A-432D-8FD9-15B0804A3EB1}" type="slidenum">
              <a:rPr lang="zh-CN" altLang="en-US" smtClean="0"/>
              <a:t>36</a:t>
            </a:fld>
            <a:endParaRPr lang="zh-CN" altLang="en-US"/>
          </a:p>
        </p:txBody>
      </p:sp>
    </p:spTree>
    <p:extLst>
      <p:ext uri="{BB962C8B-B14F-4D97-AF65-F5344CB8AC3E}">
        <p14:creationId xmlns:p14="http://schemas.microsoft.com/office/powerpoint/2010/main" val="3682825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首先问个问题，什么是</a:t>
            </a:r>
            <a:r>
              <a:rPr kumimoji="1" lang="en-US" altLang="zh-CN" dirty="0" err="1"/>
              <a:t>nodeEE</a:t>
            </a:r>
            <a:r>
              <a:rPr kumimoji="1" lang="zh-CN" altLang="en-US" dirty="0"/>
              <a:t>？</a:t>
            </a:r>
            <a:endParaRPr kumimoji="1" lang="en-US" altLang="zh-CN" dirty="0"/>
          </a:p>
          <a:p>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195043DD-9C8A-432D-8FD9-15B0804A3EB1}" type="slidenum">
              <a:rPr lang="zh-CN" altLang="en-US" smtClean="0"/>
              <a:t>4</a:t>
            </a:fld>
            <a:endParaRPr lang="zh-CN" altLang="en-US"/>
          </a:p>
        </p:txBody>
      </p:sp>
    </p:spTree>
    <p:extLst>
      <p:ext uri="{BB962C8B-B14F-4D97-AF65-F5344CB8AC3E}">
        <p14:creationId xmlns:p14="http://schemas.microsoft.com/office/powerpoint/2010/main" val="3952556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NodeEE</a:t>
            </a:r>
            <a:r>
              <a:rPr kumimoji="1" lang="zh-CN" altLang="en-US" dirty="0"/>
              <a:t> 与</a:t>
            </a:r>
            <a:r>
              <a:rPr kumimoji="1" lang="en-US" altLang="zh-CN" dirty="0" err="1"/>
              <a:t>node.js</a:t>
            </a:r>
            <a:r>
              <a:rPr kumimoji="1" lang="zh-CN" altLang="en-US" dirty="0"/>
              <a:t> 的关系</a:t>
            </a:r>
            <a:endParaRPr kumimoji="1" lang="en-US" altLang="zh-CN" dirty="0"/>
          </a:p>
          <a:p>
            <a:endParaRPr kumimoji="1" lang="en-US" altLang="zh-CN" dirty="0"/>
          </a:p>
        </p:txBody>
      </p:sp>
      <p:sp>
        <p:nvSpPr>
          <p:cNvPr id="4" name="灯片编号占位符 3"/>
          <p:cNvSpPr>
            <a:spLocks noGrp="1"/>
          </p:cNvSpPr>
          <p:nvPr>
            <p:ph type="sldNum" sz="quarter" idx="5"/>
          </p:nvPr>
        </p:nvSpPr>
        <p:spPr/>
        <p:txBody>
          <a:bodyPr/>
          <a:lstStyle/>
          <a:p>
            <a:fld id="{195043DD-9C8A-432D-8FD9-15B0804A3EB1}" type="slidenum">
              <a:rPr lang="zh-CN" altLang="en-US" smtClean="0"/>
              <a:t>5</a:t>
            </a:fld>
            <a:endParaRPr lang="zh-CN" altLang="en-US"/>
          </a:p>
        </p:txBody>
      </p:sp>
    </p:spTree>
    <p:extLst>
      <p:ext uri="{BB962C8B-B14F-4D97-AF65-F5344CB8AC3E}">
        <p14:creationId xmlns:p14="http://schemas.microsoft.com/office/powerpoint/2010/main" val="219894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作为开发人员，我们非常熟悉当需求来时，每个角色的分工如何。在这里总结了技术人员视角的三类角色：</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与用户、产品距离最近，冲在用户侧第一线的“市场、产品与运营”</a:t>
            </a: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设计与研发侧，包括“</a:t>
            </a:r>
            <a:r>
              <a:rPr lang="en-US" altLang="zh-CN" sz="1200" b="0" i="0" kern="1200" dirty="0">
                <a:solidFill>
                  <a:schemeClr val="tx1"/>
                </a:solidFill>
                <a:effectLst/>
                <a:latin typeface="+mn-lt"/>
                <a:ea typeface="+mn-ea"/>
                <a:cs typeface="+mn-cs"/>
              </a:rPr>
              <a:t>UED</a:t>
            </a:r>
            <a:r>
              <a:rPr lang="zh-CN" altLang="en-US" sz="1200" b="0" i="0" kern="1200" dirty="0">
                <a:solidFill>
                  <a:schemeClr val="tx1"/>
                </a:solidFill>
                <a:effectLst/>
                <a:latin typeface="+mn-lt"/>
                <a:ea typeface="+mn-ea"/>
                <a:cs typeface="+mn-cs"/>
              </a:rPr>
              <a:t>、业务开发、测试”</a:t>
            </a: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基础侧，包括“中间件、运维”</a:t>
            </a:r>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195043DD-9C8A-432D-8FD9-15B0804A3EB1}" type="slidenum">
              <a:rPr lang="zh-CN" altLang="en-US" smtClean="0"/>
              <a:t>6</a:t>
            </a:fld>
            <a:endParaRPr lang="zh-CN" altLang="en-US"/>
          </a:p>
        </p:txBody>
      </p:sp>
    </p:spTree>
    <p:extLst>
      <p:ext uri="{BB962C8B-B14F-4D97-AF65-F5344CB8AC3E}">
        <p14:creationId xmlns:p14="http://schemas.microsoft.com/office/powerpoint/2010/main" val="1720005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齿轮转速的不匹配不均衡的问题</a:t>
            </a:r>
            <a:endParaRPr kumimoji="1" lang="en-US" altLang="zh-CN" dirty="0"/>
          </a:p>
          <a:p>
            <a:r>
              <a:rPr lang="zh-CN" altLang="en-US" sz="1200" b="0" i="0" kern="1200" dirty="0">
                <a:solidFill>
                  <a:schemeClr val="tx1"/>
                </a:solidFill>
                <a:effectLst/>
                <a:latin typeface="+mn-lt"/>
                <a:ea typeface="+mn-ea"/>
                <a:cs typeface="+mn-cs"/>
              </a:rPr>
              <a:t>这个生产流程每日在公司不停的上演，以致于在大多数参与其中的成员看来也没什么问题，都已习惯于这样的生产模式中。可是在仔细分析整个生产流程中，我们会发现一个问题，一个有关 </a:t>
            </a:r>
            <a:r>
              <a:rPr lang="zh-CN" altLang="en-US" sz="1200" b="1" i="0" kern="1200" dirty="0">
                <a:solidFill>
                  <a:schemeClr val="tx1"/>
                </a:solidFill>
                <a:effectLst/>
                <a:latin typeface="+mn-lt"/>
                <a:ea typeface="+mn-ea"/>
                <a:cs typeface="+mn-cs"/>
              </a:rPr>
              <a:t>生产速率</a:t>
            </a:r>
            <a:r>
              <a:rPr lang="zh-CN" altLang="en-US" sz="1200" b="0" i="0" kern="1200" dirty="0">
                <a:solidFill>
                  <a:schemeClr val="tx1"/>
                </a:solidFill>
                <a:effectLst/>
                <a:latin typeface="+mn-lt"/>
                <a:ea typeface="+mn-ea"/>
                <a:cs typeface="+mn-cs"/>
              </a:rPr>
              <a:t>的问题：</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上图中，黑色的虚线标识生产流程的流转，右侧的三种齿轮代表不同角色的响应速率。作为冲在第一线的“市场、产品与运营”而言，他们为了响应市场、用户、舆论的反应，必须快速应对，因此对应红色的齿轮必须高速率运转；可作为“研发侧”的“</a:t>
            </a:r>
            <a:r>
              <a:rPr lang="en-US" altLang="zh-CN" sz="1200" b="0" i="0" kern="1200" dirty="0">
                <a:solidFill>
                  <a:schemeClr val="tx1"/>
                </a:solidFill>
                <a:effectLst/>
                <a:latin typeface="+mn-lt"/>
                <a:ea typeface="+mn-ea"/>
                <a:cs typeface="+mn-cs"/>
              </a:rPr>
              <a:t>UED</a:t>
            </a:r>
            <a:r>
              <a:rPr lang="zh-CN" altLang="en-US" sz="1200" b="0" i="0" kern="1200" dirty="0">
                <a:solidFill>
                  <a:schemeClr val="tx1"/>
                </a:solidFill>
                <a:effectLst/>
                <a:latin typeface="+mn-lt"/>
                <a:ea typeface="+mn-ea"/>
                <a:cs typeface="+mn-cs"/>
              </a:rPr>
              <a:t>、业务开发和测试人员”而言，无法及时快速响应第一线的“小、快”需求，因此对应的黑色齿轮转速远低于红色齿轮。研发侧无法快速响应，不仅仅与提出的大量需求有关，也和研发的客观规律有关，“快速”与“可靠”很难进行权衡；作为基础侧，由于相关系统建设且功能逐渐稳定，因此响应的速度也是较快，即蓝色齿轮转速高于上层的黑色齿轮。</a:t>
            </a:r>
          </a:p>
          <a:p>
            <a:r>
              <a:rPr lang="zh-CN" altLang="en-US" sz="1200" b="0" i="0" kern="1200" dirty="0">
                <a:solidFill>
                  <a:schemeClr val="tx1"/>
                </a:solidFill>
                <a:effectLst/>
                <a:latin typeface="+mn-lt"/>
                <a:ea typeface="+mn-ea"/>
                <a:cs typeface="+mn-cs"/>
              </a:rPr>
              <a:t>简单来说，生产活动中，红色齿轮转速过快，黑色齿轮转速太慢，蓝色齿轮转速一般。这类似与“木桶理论”，由于瓶颈（研发侧）的存在，导致整个流程无法快速运行，也是大多数企业面临的头痛问题。</a:t>
            </a:r>
          </a:p>
          <a:p>
            <a:r>
              <a:rPr lang="zh-CN" altLang="en-US" sz="1200" b="0" i="0" kern="1200" dirty="0">
                <a:solidFill>
                  <a:schemeClr val="tx1"/>
                </a:solidFill>
                <a:effectLst/>
                <a:latin typeface="+mn-lt"/>
                <a:ea typeface="+mn-ea"/>
                <a:cs typeface="+mn-cs"/>
              </a:rPr>
              <a:t>换个角度，从经济学中的“微笑曲线”同样能找到相关情形</a:t>
            </a:r>
          </a:p>
          <a:p>
            <a:endParaRPr kumimoji="1" lang="zh-CN" altLang="en-US" dirty="0"/>
          </a:p>
        </p:txBody>
      </p:sp>
      <p:sp>
        <p:nvSpPr>
          <p:cNvPr id="4" name="灯片编号占位符 3"/>
          <p:cNvSpPr>
            <a:spLocks noGrp="1"/>
          </p:cNvSpPr>
          <p:nvPr>
            <p:ph type="sldNum" sz="quarter" idx="5"/>
          </p:nvPr>
        </p:nvSpPr>
        <p:spPr/>
        <p:txBody>
          <a:bodyPr/>
          <a:lstStyle/>
          <a:p>
            <a:fld id="{195043DD-9C8A-432D-8FD9-15B0804A3EB1}" type="slidenum">
              <a:rPr lang="zh-CN" altLang="en-US" smtClean="0"/>
              <a:t>7</a:t>
            </a:fld>
            <a:endParaRPr lang="zh-CN" altLang="en-US"/>
          </a:p>
        </p:txBody>
      </p:sp>
    </p:spTree>
    <p:extLst>
      <p:ext uri="{BB962C8B-B14F-4D97-AF65-F5344CB8AC3E}">
        <p14:creationId xmlns:p14="http://schemas.microsoft.com/office/powerpoint/2010/main" val="2054294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“微笑曲线”的纵轴为“附加值”，可粗略理解为产品的增值，横轴为产业链，对比上图可带入为三种角色。</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互联网公司中，作为产业链附加价值最低的生产制造环节其实是“业务开发与测试”，这里充斥了太多频繁、琐碎、重复且没有太多技术含量的劳动量，而且由于生产制造环节流程冗长，因此占用了较大的生产时间。但是，“业务开发与测试”同时也是产业链中“研发”的一部分，在疲于生产制造的同时还需要进行部分研发任务，如系统架构及优化、数据采集分析、自动化测试等，这一项显然大大提高了相关的附加值。</a:t>
            </a:r>
          </a:p>
          <a:p>
            <a:r>
              <a:rPr lang="zh-CN" altLang="en-US" sz="1200" b="0" i="0" kern="1200" dirty="0">
                <a:solidFill>
                  <a:schemeClr val="tx1"/>
                </a:solidFill>
                <a:effectLst/>
                <a:latin typeface="+mn-lt"/>
                <a:ea typeface="+mn-ea"/>
                <a:cs typeface="+mn-cs"/>
              </a:rPr>
              <a:t>因此，根据“微笑曲线”，作为业务研发人员要想最大化自身价值，应该尽可能的将自己的产业链属性向“研发侧”延伸，尽一切努力摆脱千篇一律的“生产制造”属性，同时通过某种手段，减少“生产制造”环节的时间占比，甚至于在互联网公司特殊的轻资产模型下，由产业链的另一端“销售、营销”实现快速“生产”。</a:t>
            </a:r>
          </a:p>
          <a:p>
            <a:endParaRPr kumimoji="1" lang="zh-CN" altLang="en-US" dirty="0"/>
          </a:p>
        </p:txBody>
      </p:sp>
      <p:sp>
        <p:nvSpPr>
          <p:cNvPr id="4" name="灯片编号占位符 3"/>
          <p:cNvSpPr>
            <a:spLocks noGrp="1"/>
          </p:cNvSpPr>
          <p:nvPr>
            <p:ph type="sldNum" sz="quarter" idx="5"/>
          </p:nvPr>
        </p:nvSpPr>
        <p:spPr/>
        <p:txBody>
          <a:bodyPr/>
          <a:lstStyle/>
          <a:p>
            <a:fld id="{195043DD-9C8A-432D-8FD9-15B0804A3EB1}" type="slidenum">
              <a:rPr lang="zh-CN" altLang="en-US" smtClean="0"/>
              <a:t>8</a:t>
            </a:fld>
            <a:endParaRPr lang="zh-CN" altLang="en-US"/>
          </a:p>
        </p:txBody>
      </p:sp>
    </p:spTree>
    <p:extLst>
      <p:ext uri="{BB962C8B-B14F-4D97-AF65-F5344CB8AC3E}">
        <p14:creationId xmlns:p14="http://schemas.microsoft.com/office/powerpoint/2010/main" val="3669896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总结一下，</a:t>
            </a:r>
            <a:r>
              <a:rPr lang="zh-CN" altLang="en-US" sz="1200" b="1" i="0" kern="1200" dirty="0">
                <a:solidFill>
                  <a:schemeClr val="tx1"/>
                </a:solidFill>
                <a:effectLst/>
                <a:latin typeface="+mn-lt"/>
                <a:ea typeface="+mn-ea"/>
                <a:cs typeface="+mn-cs"/>
              </a:rPr>
              <a:t>齿轮 转速均衡 </a:t>
            </a:r>
            <a:r>
              <a:rPr lang="en-US" altLang="zh-CN" sz="1200" b="1" i="0" kern="1200" dirty="0">
                <a:solidFill>
                  <a:schemeClr val="tx1"/>
                </a:solidFill>
                <a:effectLst/>
                <a:latin typeface="+mn-lt"/>
                <a:ea typeface="+mn-ea"/>
                <a:cs typeface="+mn-cs"/>
              </a:rPr>
              <a:t>-&gt; </a:t>
            </a:r>
            <a:r>
              <a:rPr lang="zh-CN" altLang="en-US" sz="1200" b="1" i="0" kern="1200" dirty="0">
                <a:solidFill>
                  <a:schemeClr val="tx1"/>
                </a:solidFill>
                <a:effectLst/>
                <a:latin typeface="+mn-lt"/>
                <a:ea typeface="+mn-ea"/>
                <a:cs typeface="+mn-cs"/>
              </a:rPr>
              <a:t>业务侧研发快速响应 </a:t>
            </a:r>
            <a:r>
              <a:rPr lang="en-US" altLang="zh-CN" sz="1200" b="1" i="0" kern="1200" dirty="0">
                <a:solidFill>
                  <a:schemeClr val="tx1"/>
                </a:solidFill>
                <a:effectLst/>
                <a:latin typeface="+mn-lt"/>
                <a:ea typeface="+mn-ea"/>
                <a:cs typeface="+mn-cs"/>
              </a:rPr>
              <a:t>-&gt; </a:t>
            </a:r>
            <a:r>
              <a:rPr lang="zh-CN" altLang="en-US" sz="1200" b="1" i="0" kern="1200" dirty="0">
                <a:solidFill>
                  <a:schemeClr val="tx1"/>
                </a:solidFill>
                <a:effectLst/>
                <a:latin typeface="+mn-lt"/>
                <a:ea typeface="+mn-ea"/>
                <a:cs typeface="+mn-cs"/>
              </a:rPr>
              <a:t>业务建模平台、搭建平台等支持、专业的业务辅助团队解决平台无法解决的部分 </a:t>
            </a:r>
            <a:r>
              <a:rPr lang="en-US" altLang="zh-CN" sz="1200" b="1" i="0" kern="1200" dirty="0">
                <a:solidFill>
                  <a:schemeClr val="tx1"/>
                </a:solidFill>
                <a:effectLst/>
                <a:latin typeface="+mn-lt"/>
                <a:ea typeface="+mn-ea"/>
                <a:cs typeface="+mn-cs"/>
              </a:rPr>
              <a:t>-&gt; </a:t>
            </a:r>
            <a:r>
              <a:rPr lang="zh-CN" altLang="en-US" sz="1200" b="1" i="0" kern="1200" dirty="0">
                <a:solidFill>
                  <a:schemeClr val="tx1"/>
                </a:solidFill>
                <a:effectLst/>
                <a:latin typeface="+mn-lt"/>
                <a:ea typeface="+mn-ea"/>
                <a:cs typeface="+mn-cs"/>
              </a:rPr>
              <a:t>全栈化 </a:t>
            </a:r>
            <a:r>
              <a:rPr lang="en-US" altLang="zh-CN" sz="1200" b="1" i="0" kern="1200" dirty="0">
                <a:solidFill>
                  <a:schemeClr val="tx1"/>
                </a:solidFill>
                <a:effectLst/>
                <a:latin typeface="+mn-lt"/>
                <a:ea typeface="+mn-ea"/>
                <a:cs typeface="+mn-cs"/>
              </a:rPr>
              <a:t>-&gt; Node EE</a:t>
            </a:r>
            <a:r>
              <a:rPr lang="zh-CN" altLang="en-US" sz="1200" b="0" i="0" kern="1200" dirty="0">
                <a:solidFill>
                  <a:schemeClr val="tx1"/>
                </a:solidFill>
                <a:effectLst/>
                <a:latin typeface="+mn-lt"/>
                <a:ea typeface="+mn-ea"/>
                <a:cs typeface="+mn-cs"/>
              </a:rPr>
              <a:t> ，这就是</a:t>
            </a:r>
            <a:r>
              <a:rPr lang="en-US" altLang="zh-CN" sz="1200" b="0" i="0" kern="1200" dirty="0">
                <a:solidFill>
                  <a:schemeClr val="tx1"/>
                </a:solidFill>
                <a:effectLst/>
                <a:latin typeface="+mn-lt"/>
                <a:ea typeface="+mn-ea"/>
                <a:cs typeface="+mn-cs"/>
              </a:rPr>
              <a:t>Node EE</a:t>
            </a:r>
            <a:r>
              <a:rPr lang="zh-CN" altLang="en-US" sz="1200" b="0" i="0" kern="1200" dirty="0">
                <a:solidFill>
                  <a:schemeClr val="tx1"/>
                </a:solidFill>
                <a:effectLst/>
                <a:latin typeface="+mn-lt"/>
                <a:ea typeface="+mn-ea"/>
                <a:cs typeface="+mn-cs"/>
              </a:rPr>
              <a:t>的产生。</a:t>
            </a:r>
            <a:endParaRPr kumimoji="1" lang="zh-CN" altLang="en-US" dirty="0"/>
          </a:p>
        </p:txBody>
      </p:sp>
      <p:sp>
        <p:nvSpPr>
          <p:cNvPr id="4" name="灯片编号占位符 3"/>
          <p:cNvSpPr>
            <a:spLocks noGrp="1"/>
          </p:cNvSpPr>
          <p:nvPr>
            <p:ph type="sldNum" sz="quarter" idx="5"/>
          </p:nvPr>
        </p:nvSpPr>
        <p:spPr/>
        <p:txBody>
          <a:bodyPr/>
          <a:lstStyle/>
          <a:p>
            <a:fld id="{195043DD-9C8A-432D-8FD9-15B0804A3EB1}" type="slidenum">
              <a:rPr lang="zh-CN" altLang="en-US" smtClean="0"/>
              <a:t>9</a:t>
            </a:fld>
            <a:endParaRPr lang="zh-CN" altLang="en-US"/>
          </a:p>
        </p:txBody>
      </p:sp>
    </p:spTree>
    <p:extLst>
      <p:ext uri="{BB962C8B-B14F-4D97-AF65-F5344CB8AC3E}">
        <p14:creationId xmlns:p14="http://schemas.microsoft.com/office/powerpoint/2010/main" val="1446775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98485DF-3FAB-45E9-A642-7745AB3E3AFD}" type="datetimeFigureOut">
              <a:rPr lang="zh-CN" altLang="en-US" smtClean="0"/>
              <a:t>2019/7/8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C0BAE56-5081-45C8-9882-C35F39B69EBE}" type="slidenum">
              <a:rPr lang="zh-CN" altLang="en-US" smtClean="0"/>
              <a:t>‹#›</a:t>
            </a:fld>
            <a:endParaRPr lang="zh-CN" altLang="en-US"/>
          </a:p>
        </p:txBody>
      </p:sp>
    </p:spTree>
  </p:cSld>
  <p:clrMapOvr>
    <a:masterClrMapping/>
  </p:clrMapOvr>
  <p:transition>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8485DF-3FAB-45E9-A642-7745AB3E3AFD}" type="datetimeFigureOut">
              <a:rPr lang="zh-CN" altLang="en-US" smtClean="0"/>
              <a:t>2019/7/8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C0BAE56-5081-45C8-9882-C35F39B69EBE}" type="slidenum">
              <a:rPr lang="zh-CN" altLang="en-US" smtClean="0"/>
              <a:t>‹#›</a:t>
            </a:fld>
            <a:endParaRPr lang="zh-CN" altLang="en-US"/>
          </a:p>
        </p:txBody>
      </p:sp>
    </p:spTree>
  </p:cSld>
  <p:clrMapOvr>
    <a:masterClrMapping/>
  </p:clrMapOvr>
  <p:transition>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8485DF-3FAB-45E9-A642-7745AB3E3AFD}" type="datetimeFigureOut">
              <a:rPr lang="zh-CN" altLang="en-US" smtClean="0"/>
              <a:t>2019/7/8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C0BAE56-5081-45C8-9882-C35F39B69EBE}" type="slidenum">
              <a:rPr lang="zh-CN" altLang="en-US" smtClean="0"/>
              <a:t>‹#›</a:t>
            </a:fld>
            <a:endParaRPr lang="zh-CN" altLang="en-US"/>
          </a:p>
        </p:txBody>
      </p:sp>
    </p:spTree>
  </p:cSld>
  <p:clrMapOvr>
    <a:masterClrMapping/>
  </p:clrMapOvr>
  <p:transition>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98485DF-3FAB-45E9-A642-7745AB3E3AFD}" type="datetimeFigureOut">
              <a:rPr lang="zh-CN" altLang="en-US" smtClean="0"/>
              <a:t>2019/7/8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C0BAE56-5081-45C8-9882-C35F39B69EBE}" type="slidenum">
              <a:rPr lang="zh-CN" altLang="en-US" smtClean="0"/>
              <a:t>‹#›</a:t>
            </a:fld>
            <a:endParaRPr lang="zh-CN" altLang="en-US"/>
          </a:p>
        </p:txBody>
      </p:sp>
      <p:sp>
        <p:nvSpPr>
          <p:cNvPr id="7" name="矩形 6"/>
          <p:cNvSpPr/>
          <p:nvPr userDrawn="1"/>
        </p:nvSpPr>
        <p:spPr>
          <a:xfrm>
            <a:off x="8325228" y="6545425"/>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模板下载：</a:t>
            </a:r>
            <a:r>
              <a:rPr kumimoji="0" lang="en-US" altLang="zh-CN" sz="100" b="0" i="0" u="none" strike="noStrike" kern="0" cap="none" spc="0" normalizeH="0" baseline="0" noProof="0" dirty="0">
                <a:ln>
                  <a:noFill/>
                </a:ln>
                <a:solidFill>
                  <a:prstClr val="white"/>
                </a:solidFill>
                <a:effectLst/>
                <a:uLnTx/>
                <a:uFillTx/>
              </a:rPr>
              <a:t>www.1ppt.com/moban/     </a:t>
            </a:r>
            <a:r>
              <a:rPr kumimoji="0" lang="zh-CN" altLang="en-US" sz="100" b="0" i="0" u="none" strike="noStrike" kern="0" cap="none" spc="0" normalizeH="0" baseline="0" noProof="0" dirty="0">
                <a:ln>
                  <a:noFill/>
                </a:ln>
                <a:solidFill>
                  <a:prstClr val="white"/>
                </a:solidFill>
                <a:effectLst/>
                <a:uLnTx/>
                <a:uFillTx/>
              </a:rPr>
              <a:t>行业</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节日</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www.1ppt.com/jieri/           PPT</a:t>
            </a:r>
            <a:r>
              <a:rPr kumimoji="0" lang="zh-CN" altLang="en-US" sz="100" b="0" i="0" u="none" strike="noStrike" kern="0" cap="none" spc="0" normalizeH="0" baseline="0" noProof="0" dirty="0">
                <a:ln>
                  <a:noFill/>
                </a:ln>
                <a:solidFill>
                  <a:prstClr val="white"/>
                </a:solidFill>
                <a:effectLst/>
                <a:uLnTx/>
                <a:uFillTx/>
              </a:rPr>
              <a:t>素材下载：</a:t>
            </a:r>
            <a:r>
              <a:rPr kumimoji="0" lang="en-US" altLang="zh-CN" sz="100" b="0" i="0" u="none" strike="noStrike" kern="0" cap="none" spc="0" normalizeH="0" baseline="0" noProof="0" dirty="0">
                <a:ln>
                  <a:noFill/>
                </a:ln>
                <a:solidFill>
                  <a:prstClr val="white"/>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背景图片：</a:t>
            </a:r>
            <a:r>
              <a:rPr kumimoji="0" lang="en-US" altLang="zh-CN" sz="100" b="0" i="0" u="none" strike="noStrike" kern="0" cap="none" spc="0" normalizeH="0" baseline="0" noProof="0" dirty="0">
                <a:ln>
                  <a:noFill/>
                </a:ln>
                <a:solidFill>
                  <a:prstClr val="white"/>
                </a:solidFill>
                <a:effectLst/>
                <a:uLnTx/>
                <a:uFillTx/>
              </a:rPr>
              <a:t>www.1ppt.com/beijing/      PPT</a:t>
            </a:r>
            <a:r>
              <a:rPr kumimoji="0" lang="zh-CN" altLang="en-US" sz="100" b="0" i="0" u="none" strike="noStrike" kern="0" cap="none" spc="0" normalizeH="0" baseline="0" noProof="0" dirty="0">
                <a:ln>
                  <a:noFill/>
                </a:ln>
                <a:solidFill>
                  <a:prstClr val="white"/>
                </a:solidFill>
                <a:effectLst/>
                <a:uLnTx/>
                <a:uFillTx/>
              </a:rPr>
              <a:t>图表下载：</a:t>
            </a:r>
            <a:r>
              <a:rPr kumimoji="0" lang="en-US" altLang="zh-CN" sz="100" b="0" i="0" u="none" strike="noStrike" kern="0" cap="none" spc="0" normalizeH="0" baseline="0" noProof="0" dirty="0">
                <a:ln>
                  <a:noFill/>
                </a:ln>
                <a:solidFill>
                  <a:prstClr val="white"/>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优秀</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下载：</a:t>
            </a:r>
            <a:r>
              <a:rPr kumimoji="0" lang="en-US" altLang="zh-CN" sz="100" b="0" i="0" u="none" strike="noStrike" kern="0" cap="none" spc="0" normalizeH="0" baseline="0" noProof="0" dirty="0">
                <a:ln>
                  <a:noFill/>
                </a:ln>
                <a:solidFill>
                  <a:prstClr val="white"/>
                </a:solidFill>
                <a:effectLst/>
                <a:uLnTx/>
                <a:uFillTx/>
              </a:rPr>
              <a:t>www.1ppt.com/xiazai/        PPT</a:t>
            </a:r>
            <a:r>
              <a:rPr kumimoji="0" lang="zh-CN" altLang="en-US" sz="100" b="0" i="0" u="none" strike="noStrike" kern="0" cap="none" spc="0" normalizeH="0" baseline="0" noProof="0" dirty="0">
                <a:ln>
                  <a:noFill/>
                </a:ln>
                <a:solidFill>
                  <a:prstClr val="white"/>
                </a:solidFill>
                <a:effectLst/>
                <a:uLnTx/>
                <a:uFillTx/>
              </a:rPr>
              <a:t>教程： </a:t>
            </a:r>
            <a:r>
              <a:rPr kumimoji="0" lang="en-US" altLang="zh-CN" sz="100" b="0" i="0" u="none" strike="noStrike" kern="0" cap="none" spc="0" normalizeH="0" baseline="0" noProof="0" dirty="0">
                <a:ln>
                  <a:noFill/>
                </a:ln>
                <a:solidFill>
                  <a:prstClr val="white"/>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Word</a:t>
            </a:r>
            <a:r>
              <a:rPr kumimoji="0" lang="zh-CN" altLang="en-US" sz="100" b="0" i="0" u="none" strike="noStrike" kern="0" cap="none" spc="0" normalizeH="0" baseline="0" noProof="0" dirty="0">
                <a:ln>
                  <a:noFill/>
                </a:ln>
                <a:solidFill>
                  <a:prstClr val="white"/>
                </a:solidFill>
                <a:effectLst/>
                <a:uLnTx/>
                <a:uFillTx/>
              </a:rPr>
              <a:t>教程： </a:t>
            </a:r>
            <a:r>
              <a:rPr kumimoji="0" lang="en-US" altLang="zh-CN" sz="100" b="0" i="0" u="none" strike="noStrike" kern="0" cap="none" spc="0" normalizeH="0" baseline="0" noProof="0" dirty="0">
                <a:ln>
                  <a:noFill/>
                </a:ln>
                <a:solidFill>
                  <a:prstClr val="white"/>
                </a:solidFill>
                <a:effectLst/>
                <a:uLnTx/>
                <a:uFillTx/>
              </a:rPr>
              <a:t>www.1ppt.com/word/              Excel</a:t>
            </a:r>
            <a:r>
              <a:rPr kumimoji="0" lang="zh-CN" altLang="en-US" sz="100" b="0" i="0" u="none" strike="noStrike" kern="0" cap="none" spc="0" normalizeH="0" baseline="0" noProof="0" dirty="0">
                <a:ln>
                  <a:noFill/>
                </a:ln>
                <a:solidFill>
                  <a:prstClr val="white"/>
                </a:solidFill>
                <a:effectLst/>
                <a:uLnTx/>
                <a:uFillTx/>
              </a:rPr>
              <a:t>教程：</a:t>
            </a:r>
            <a:r>
              <a:rPr kumimoji="0" lang="en-US" altLang="zh-CN" sz="100" b="0" i="0" u="none" strike="noStrike" kern="0" cap="none" spc="0" normalizeH="0" baseline="0" noProof="0" dirty="0">
                <a:ln>
                  <a:noFill/>
                </a:ln>
                <a:solidFill>
                  <a:prstClr val="white"/>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资料下载：</a:t>
            </a:r>
            <a:r>
              <a:rPr kumimoji="0" lang="en-US" altLang="zh-CN" sz="100" b="0" i="0" u="none" strike="noStrike" kern="0" cap="none" spc="0" normalizeH="0" baseline="0" noProof="0" dirty="0">
                <a:ln>
                  <a:noFill/>
                </a:ln>
                <a:solidFill>
                  <a:prstClr val="white"/>
                </a:solidFill>
                <a:effectLst/>
                <a:uLnTx/>
                <a:uFillTx/>
              </a:rPr>
              <a:t>www.1ppt.com/ziliao/                PPT</a:t>
            </a:r>
            <a:r>
              <a:rPr kumimoji="0" lang="zh-CN" altLang="en-US" sz="100" b="0" i="0" u="none" strike="noStrike" kern="0" cap="none" spc="0" normalizeH="0" baseline="0" noProof="0" dirty="0">
                <a:ln>
                  <a:noFill/>
                </a:ln>
                <a:solidFill>
                  <a:prstClr val="white"/>
                </a:solidFill>
                <a:effectLst/>
                <a:uLnTx/>
                <a:uFillTx/>
              </a:rPr>
              <a:t>课件下载：</a:t>
            </a:r>
            <a:r>
              <a:rPr kumimoji="0" lang="en-US" altLang="zh-CN" sz="100" b="0" i="0" u="none" strike="noStrike" kern="0" cap="none" spc="0" normalizeH="0" baseline="0" noProof="0" dirty="0">
                <a:ln>
                  <a:noFill/>
                </a:ln>
                <a:solidFill>
                  <a:prstClr val="white"/>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范文下载：</a:t>
            </a:r>
            <a:r>
              <a:rPr kumimoji="0" lang="en-US" altLang="zh-CN" sz="100" b="0" i="0" u="none" strike="noStrike" kern="0" cap="none" spc="0" normalizeH="0" baseline="0" noProof="0" dirty="0">
                <a:ln>
                  <a:noFill/>
                </a:ln>
                <a:solidFill>
                  <a:prstClr val="white"/>
                </a:solidFill>
                <a:effectLst/>
                <a:uLnTx/>
                <a:uFillTx/>
              </a:rPr>
              <a:t>www.1ppt.com/fanwen/             </a:t>
            </a:r>
            <a:r>
              <a:rPr kumimoji="0" lang="zh-CN" altLang="en-US" sz="100" b="0" i="0" u="none" strike="noStrike" kern="0" cap="none" spc="0" normalizeH="0" baseline="0" noProof="0" dirty="0">
                <a:ln>
                  <a:noFill/>
                </a:ln>
                <a:solidFill>
                  <a:prstClr val="white"/>
                </a:solidFill>
                <a:effectLst/>
                <a:uLnTx/>
                <a:uFillTx/>
              </a:rPr>
              <a:t>试卷下载：</a:t>
            </a:r>
            <a:r>
              <a:rPr kumimoji="0" lang="en-US" altLang="zh-CN" sz="100" b="0" i="0" u="none" strike="noStrike" kern="0" cap="none" spc="0" normalizeH="0" baseline="0" noProof="0" dirty="0">
                <a:ln>
                  <a:noFill/>
                </a:ln>
                <a:solidFill>
                  <a:prstClr val="white"/>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教案下载：</a:t>
            </a:r>
            <a:r>
              <a:rPr kumimoji="0" lang="en-US" altLang="zh-CN" sz="100" b="0" i="0" u="none" strike="noStrike" kern="0" cap="none" spc="0" normalizeH="0" baseline="0" noProof="0" dirty="0">
                <a:ln>
                  <a:noFill/>
                </a:ln>
                <a:solidFill>
                  <a:prstClr val="white"/>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字体下载：</a:t>
            </a:r>
            <a:r>
              <a:rPr kumimoji="0" lang="en-US" altLang="zh-CN" sz="100" b="0" i="0" u="none" strike="noStrike" kern="0" cap="none" spc="0" normalizeH="0" baseline="0" noProof="0" dirty="0">
                <a:ln>
                  <a:noFill/>
                </a:ln>
                <a:solidFill>
                  <a:prstClr val="white"/>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 </a:t>
            </a:r>
            <a:endParaRPr kumimoji="0" lang="zh-CN" altLang="en-US" sz="100" b="0" i="0" u="none" strike="noStrike" kern="0" cap="none" spc="0" normalizeH="0" baseline="0" noProof="0" dirty="0">
              <a:ln>
                <a:noFill/>
              </a:ln>
              <a:solidFill>
                <a:prstClr val="white"/>
              </a:solidFill>
              <a:effectLst/>
              <a:uLnTx/>
              <a:uFillTx/>
            </a:endParaRPr>
          </a:p>
        </p:txBody>
      </p:sp>
    </p:spTree>
    <p:extLst>
      <p:ext uri="{BB962C8B-B14F-4D97-AF65-F5344CB8AC3E}">
        <p14:creationId xmlns:p14="http://schemas.microsoft.com/office/powerpoint/2010/main" val="2516505155"/>
      </p:ext>
    </p:extLst>
  </p:cSld>
  <p:clrMapOvr>
    <a:masterClrMapping/>
  </p:clrMapOvr>
  <p:transition>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8485DF-3FAB-45E9-A642-7745AB3E3AFD}" type="datetimeFigureOut">
              <a:rPr lang="zh-CN" altLang="en-US" smtClean="0"/>
              <a:t>2019/7/8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C0BAE56-5081-45C8-9882-C35F39B69EBE}" type="slidenum">
              <a:rPr lang="zh-CN" altLang="en-US" smtClean="0"/>
              <a:t>‹#›</a:t>
            </a:fld>
            <a:endParaRPr lang="zh-CN" altLang="en-US"/>
          </a:p>
        </p:txBody>
      </p:sp>
    </p:spTree>
  </p:cSld>
  <p:clrMapOvr>
    <a:masterClrMapping/>
  </p:clrMapOvr>
  <p:transition>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98485DF-3FAB-45E9-A642-7745AB3E3AFD}" type="datetimeFigureOut">
              <a:rPr lang="zh-CN" altLang="en-US" smtClean="0"/>
              <a:t>2019/7/8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C0BAE56-5081-45C8-9882-C35F39B69EBE}" type="slidenum">
              <a:rPr lang="zh-CN" altLang="en-US" smtClean="0"/>
              <a:t>‹#›</a:t>
            </a:fld>
            <a:endParaRPr lang="zh-CN" altLang="en-US"/>
          </a:p>
        </p:txBody>
      </p:sp>
    </p:spTree>
  </p:cSld>
  <p:clrMapOvr>
    <a:masterClrMapping/>
  </p:clrMapOvr>
  <p:transition>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98485DF-3FAB-45E9-A642-7745AB3E3AFD}" type="datetimeFigureOut">
              <a:rPr lang="zh-CN" altLang="en-US" smtClean="0"/>
              <a:t>2019/7/8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C0BAE56-5081-45C8-9882-C35F39B69EBE}" type="slidenum">
              <a:rPr lang="zh-CN" altLang="en-US" smtClean="0"/>
              <a:t>‹#›</a:t>
            </a:fld>
            <a:endParaRPr lang="zh-CN" altLang="en-US"/>
          </a:p>
        </p:txBody>
      </p:sp>
    </p:spTree>
  </p:cSld>
  <p:clrMapOvr>
    <a:masterClrMapping/>
  </p:clrMapOvr>
  <p:transition>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98485DF-3FAB-45E9-A642-7745AB3E3AFD}" type="datetimeFigureOut">
              <a:rPr lang="zh-CN" altLang="en-US" smtClean="0"/>
              <a:t>2019/7/8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C0BAE56-5081-45C8-9882-C35F39B69EBE}" type="slidenum">
              <a:rPr lang="zh-CN" altLang="en-US" smtClean="0"/>
              <a:t>‹#›</a:t>
            </a:fld>
            <a:endParaRPr lang="zh-CN" altLang="en-US"/>
          </a:p>
        </p:txBody>
      </p:sp>
    </p:spTree>
  </p:cSld>
  <p:clrMapOvr>
    <a:masterClrMapping/>
  </p:clrMapOvr>
  <p:transition>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98485DF-3FAB-45E9-A642-7745AB3E3AFD}" type="datetimeFigureOut">
              <a:rPr lang="zh-CN" altLang="en-US" smtClean="0"/>
              <a:t>2019/7/8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C0BAE56-5081-45C8-9882-C35F39B69EBE}" type="slidenum">
              <a:rPr lang="zh-CN" altLang="en-US" smtClean="0"/>
              <a:t>‹#›</a:t>
            </a:fld>
            <a:endParaRPr lang="zh-CN" altLang="en-US"/>
          </a:p>
        </p:txBody>
      </p:sp>
    </p:spTree>
  </p:cSld>
  <p:clrMapOvr>
    <a:masterClrMapping/>
  </p:clrMapOvr>
  <p:transition>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98485DF-3FAB-45E9-A642-7745AB3E3AFD}" type="datetimeFigureOut">
              <a:rPr lang="zh-CN" altLang="en-US" smtClean="0"/>
              <a:t>2019/7/8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C0BAE56-5081-45C8-9882-C35F39B69EBE}" type="slidenum">
              <a:rPr lang="zh-CN" altLang="en-US" smtClean="0"/>
              <a:t>‹#›</a:t>
            </a:fld>
            <a:endParaRPr lang="zh-CN" altLang="en-US"/>
          </a:p>
        </p:txBody>
      </p:sp>
    </p:spTree>
  </p:cSld>
  <p:clrMapOvr>
    <a:masterClrMapping/>
  </p:clrMapOvr>
  <p:transition>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98485DF-3FAB-45E9-A642-7745AB3E3AFD}" type="datetimeFigureOut">
              <a:rPr lang="zh-CN" altLang="en-US" smtClean="0"/>
              <a:t>2019/7/8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C0BAE56-5081-45C8-9882-C35F39B69EBE}" type="slidenum">
              <a:rPr lang="zh-CN" altLang="en-US" smtClean="0"/>
              <a:t>‹#›</a:t>
            </a:fld>
            <a:endParaRPr lang="zh-CN" altLang="en-US"/>
          </a:p>
        </p:txBody>
      </p:sp>
    </p:spTree>
  </p:cSld>
  <p:clrMapOvr>
    <a:masterClrMapping/>
  </p:clrMapOvr>
  <p:transition>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98485DF-3FAB-45E9-A642-7745AB3E3AFD}" type="datetimeFigureOut">
              <a:rPr lang="zh-CN" altLang="en-US" smtClean="0"/>
              <a:t>2019/7/8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C0BAE56-5081-45C8-9882-C35F39B69EBE}" type="slidenum">
              <a:rPr lang="zh-CN" altLang="en-US" smtClean="0"/>
              <a:t>‹#›</a:t>
            </a:fld>
            <a:endParaRPr lang="zh-CN" altLang="en-US"/>
          </a:p>
        </p:txBody>
      </p:sp>
    </p:spTree>
  </p:cSld>
  <p:clrMapOvr>
    <a:masterClrMapping/>
  </p:clrMapOvr>
  <p:transition>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8485DF-3FAB-45E9-A642-7745AB3E3AFD}" type="datetimeFigureOut">
              <a:rPr lang="zh-CN" altLang="en-US" smtClean="0"/>
              <a:t>2019/7/8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0BAE56-5081-45C8-9882-C35F39B69EB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hyperlink" Target="https://www.cnblogs.com/accordion/" TargetMode="External"/><Relationship Id="rId5" Type="http://schemas.openxmlformats.org/officeDocument/2006/relationships/tags" Target="../tags/tag5.xml"/><Relationship Id="rId10" Type="http://schemas.openxmlformats.org/officeDocument/2006/relationships/notesSlide" Target="../notesSlides/notesSlide1.xml"/><Relationship Id="rId4" Type="http://schemas.openxmlformats.org/officeDocument/2006/relationships/tags" Target="../tags/tag4.xml"/><Relationship Id="rId9"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weidian-inc/rockerjs-core"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weidian-inc/rockerjs-mvc"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weidian-inc/rockerjs-demo"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cnblogs.com/accordion/p/9098708.html"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github.com/royalrover/threadlocal"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tags" Target="../tags/tag16.xml"/><Relationship Id="rId3" Type="http://schemas.openxmlformats.org/officeDocument/2006/relationships/tags" Target="../tags/tag11.xml"/><Relationship Id="rId7" Type="http://schemas.openxmlformats.org/officeDocument/2006/relationships/tags" Target="../tags/tag15.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5" Type="http://schemas.openxmlformats.org/officeDocument/2006/relationships/tags" Target="../tags/tag13.xml"/><Relationship Id="rId10" Type="http://schemas.openxmlformats.org/officeDocument/2006/relationships/notesSlide" Target="../notesSlides/notesSlide36.xml"/><Relationship Id="rId4" Type="http://schemas.openxmlformats.org/officeDocument/2006/relationships/tags" Target="../tags/tag12.xml"/><Relationship Id="rId9"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_Line 15"/>
          <p:cNvSpPr>
            <a:spLocks noChangeShapeType="1"/>
          </p:cNvSpPr>
          <p:nvPr>
            <p:custDataLst>
              <p:tags r:id="rId1"/>
            </p:custDataLst>
          </p:nvPr>
        </p:nvSpPr>
        <p:spPr bwMode="auto">
          <a:xfrm flipV="1">
            <a:off x="3459637" y="0"/>
            <a:ext cx="7651028" cy="6860440"/>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9" name="PA_Line 16"/>
          <p:cNvSpPr>
            <a:spLocks noChangeShapeType="1"/>
          </p:cNvSpPr>
          <p:nvPr>
            <p:custDataLst>
              <p:tags r:id="rId2"/>
            </p:custDataLst>
          </p:nvPr>
        </p:nvSpPr>
        <p:spPr bwMode="auto">
          <a:xfrm>
            <a:off x="8045145" y="-179684"/>
            <a:ext cx="4011737" cy="7040124"/>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0" name="PA_Line 17"/>
          <p:cNvSpPr>
            <a:spLocks noChangeShapeType="1"/>
          </p:cNvSpPr>
          <p:nvPr>
            <p:custDataLst>
              <p:tags r:id="rId3"/>
            </p:custDataLst>
          </p:nvPr>
        </p:nvSpPr>
        <p:spPr bwMode="auto">
          <a:xfrm>
            <a:off x="1517715" y="-37707"/>
            <a:ext cx="10674284" cy="4949588"/>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1" name="PA_Line 18"/>
          <p:cNvSpPr>
            <a:spLocks noChangeShapeType="1"/>
          </p:cNvSpPr>
          <p:nvPr>
            <p:custDataLst>
              <p:tags r:id="rId4"/>
            </p:custDataLst>
          </p:nvPr>
        </p:nvSpPr>
        <p:spPr bwMode="auto">
          <a:xfrm flipV="1">
            <a:off x="9747262" y="-179684"/>
            <a:ext cx="1891058" cy="7033554"/>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2" name="PA_椭圆 19"/>
          <p:cNvSpPr>
            <a:spLocks noChangeArrowheads="1"/>
          </p:cNvSpPr>
          <p:nvPr>
            <p:custDataLst>
              <p:tags r:id="rId5"/>
            </p:custDataLst>
          </p:nvPr>
        </p:nvSpPr>
        <p:spPr bwMode="auto">
          <a:xfrm>
            <a:off x="9105344" y="1710670"/>
            <a:ext cx="100222" cy="100222"/>
          </a:xfrm>
          <a:prstGeom prst="ellipse">
            <a:avLst/>
          </a:prstGeom>
          <a:solidFill>
            <a:srgbClr val="002B41"/>
          </a:solidFill>
          <a:ln>
            <a:noFill/>
          </a:ln>
        </p:spPr>
        <p:txBody>
          <a:bodyPr vert="horz" wrap="square" lIns="91440" tIns="45720" rIns="91440" bIns="45720" numCol="1" anchor="t" anchorCtr="0" compatLnSpc="1"/>
          <a:lstStyle/>
          <a:p>
            <a:endParaRPr lang="zh-CN" altLang="en-US"/>
          </a:p>
        </p:txBody>
      </p:sp>
      <p:sp>
        <p:nvSpPr>
          <p:cNvPr id="13" name="PA_椭圆 20"/>
          <p:cNvSpPr>
            <a:spLocks noChangeArrowheads="1"/>
          </p:cNvSpPr>
          <p:nvPr>
            <p:custDataLst>
              <p:tags r:id="rId6"/>
            </p:custDataLst>
          </p:nvPr>
        </p:nvSpPr>
        <p:spPr bwMode="auto">
          <a:xfrm>
            <a:off x="10435706" y="4050757"/>
            <a:ext cx="100222" cy="100222"/>
          </a:xfrm>
          <a:prstGeom prst="ellipse">
            <a:avLst/>
          </a:prstGeom>
          <a:solidFill>
            <a:srgbClr val="002B41"/>
          </a:solidFill>
          <a:ln>
            <a:noFill/>
          </a:ln>
        </p:spPr>
        <p:txBody>
          <a:bodyPr vert="horz" wrap="square" lIns="91440" tIns="45720" rIns="91440" bIns="45720" numCol="1" anchor="t" anchorCtr="0" compatLnSpc="1"/>
          <a:lstStyle/>
          <a:p>
            <a:endParaRPr lang="zh-CN" altLang="en-US"/>
          </a:p>
        </p:txBody>
      </p:sp>
      <p:sp>
        <p:nvSpPr>
          <p:cNvPr id="14" name="PA_任意多边形 5"/>
          <p:cNvSpPr/>
          <p:nvPr>
            <p:custDataLst>
              <p:tags r:id="rId7"/>
            </p:custDataLst>
          </p:nvPr>
        </p:nvSpPr>
        <p:spPr bwMode="auto">
          <a:xfrm>
            <a:off x="9257122" y="0"/>
            <a:ext cx="2926691" cy="4911881"/>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rgbClr val="00183C"/>
              </a:solidFill>
              <a:latin typeface="Calibri" panose="020F0502020204030204" pitchFamily="34" charset="0"/>
              <a:ea typeface="宋体" panose="02010600030101010101" pitchFamily="2" charset="-122"/>
            </a:endParaRPr>
          </a:p>
        </p:txBody>
      </p:sp>
      <p:sp>
        <p:nvSpPr>
          <p:cNvPr id="15" name="PA_椭圆 19"/>
          <p:cNvSpPr>
            <a:spLocks noChangeArrowheads="1"/>
          </p:cNvSpPr>
          <p:nvPr>
            <p:custDataLst>
              <p:tags r:id="rId8"/>
            </p:custDataLst>
          </p:nvPr>
        </p:nvSpPr>
        <p:spPr bwMode="auto">
          <a:xfrm>
            <a:off x="7847630" y="2860740"/>
            <a:ext cx="100222" cy="100222"/>
          </a:xfrm>
          <a:prstGeom prst="ellipse">
            <a:avLst/>
          </a:prstGeom>
          <a:solidFill>
            <a:srgbClr val="002B41"/>
          </a:solidFill>
          <a:ln>
            <a:noFill/>
          </a:ln>
        </p:spPr>
        <p:txBody>
          <a:bodyPr vert="horz" wrap="square" lIns="91440" tIns="45720" rIns="91440" bIns="45720" numCol="1" anchor="t" anchorCtr="0" compatLnSpc="1"/>
          <a:lstStyle/>
          <a:p>
            <a:endParaRPr lang="zh-CN" altLang="en-US"/>
          </a:p>
        </p:txBody>
      </p:sp>
      <p:sp>
        <p:nvSpPr>
          <p:cNvPr id="17" name="文本框 16">
            <a:extLst>
              <a:ext uri="{FF2B5EF4-FFF2-40B4-BE49-F238E27FC236}">
                <a16:creationId xmlns:a16="http://schemas.microsoft.com/office/drawing/2014/main" id="{11A68BA7-C430-E841-8BE5-49A3895D5F8B}"/>
              </a:ext>
            </a:extLst>
          </p:cNvPr>
          <p:cNvSpPr txBox="1"/>
          <p:nvPr/>
        </p:nvSpPr>
        <p:spPr>
          <a:xfrm>
            <a:off x="1067422" y="2506096"/>
            <a:ext cx="6174220" cy="1600438"/>
          </a:xfrm>
          <a:prstGeom prst="rect">
            <a:avLst/>
          </a:prstGeom>
          <a:noFill/>
        </p:spPr>
        <p:txBody>
          <a:bodyPr wrap="square" rtlCol="0">
            <a:spAutoFit/>
          </a:bodyPr>
          <a:lstStyle/>
          <a:p>
            <a:r>
              <a:rPr lang="en-US" altLang="zh-CN" sz="6600" dirty="0">
                <a:solidFill>
                  <a:srgbClr val="002B41"/>
                </a:solidFill>
                <a:latin typeface="Microsoft YaHei" panose="020B0503020204020204" pitchFamily="34" charset="-122"/>
                <a:ea typeface="Microsoft YaHei" panose="020B0503020204020204" pitchFamily="34" charset="-122"/>
              </a:rPr>
              <a:t>Node</a:t>
            </a:r>
            <a:r>
              <a:rPr lang="zh-CN" altLang="en-US" sz="6600" dirty="0">
                <a:solidFill>
                  <a:srgbClr val="002B41"/>
                </a:solidFill>
                <a:latin typeface="Microsoft YaHei" panose="020B0503020204020204" pitchFamily="34" charset="-122"/>
                <a:ea typeface="Microsoft YaHei" panose="020B0503020204020204" pitchFamily="34" charset="-122"/>
              </a:rPr>
              <a:t> </a:t>
            </a:r>
            <a:r>
              <a:rPr lang="en-US" altLang="zh-CN" sz="6600" dirty="0">
                <a:solidFill>
                  <a:srgbClr val="002B41"/>
                </a:solidFill>
                <a:latin typeface="Microsoft YaHei" panose="020B0503020204020204" pitchFamily="34" charset="-122"/>
                <a:ea typeface="Microsoft YaHei" panose="020B0503020204020204" pitchFamily="34" charset="-122"/>
              </a:rPr>
              <a:t>EE</a:t>
            </a:r>
            <a:r>
              <a:rPr lang="zh-CN" altLang="en-US" sz="6600" dirty="0">
                <a:solidFill>
                  <a:srgbClr val="002B41"/>
                </a:solidFill>
                <a:latin typeface="Microsoft YaHei" panose="020B0503020204020204" pitchFamily="34" charset="-122"/>
                <a:ea typeface="Microsoft YaHei" panose="020B0503020204020204" pitchFamily="34" charset="-122"/>
              </a:rPr>
              <a:t>方案</a:t>
            </a:r>
            <a:endParaRPr lang="en-US" altLang="zh-CN" sz="6600" dirty="0">
              <a:solidFill>
                <a:srgbClr val="002B41"/>
              </a:solidFill>
              <a:latin typeface="Microsoft YaHei" panose="020B0503020204020204" pitchFamily="34" charset="-122"/>
              <a:ea typeface="Microsoft YaHei" panose="020B0503020204020204" pitchFamily="34" charset="-122"/>
            </a:endParaRPr>
          </a:p>
          <a:p>
            <a:r>
              <a:rPr lang="en-US" altLang="zh-CN" sz="3200" dirty="0">
                <a:solidFill>
                  <a:srgbClr val="002B41"/>
                </a:solidFill>
                <a:latin typeface="微软雅黑" panose="020B0503020204020204" pitchFamily="34" charset="-122"/>
                <a:ea typeface="微软雅黑" panose="020B0503020204020204" pitchFamily="34" charset="-122"/>
              </a:rPr>
              <a:t>Rockerjs</a:t>
            </a:r>
            <a:r>
              <a:rPr lang="zh-CN" altLang="en-US" sz="3200" dirty="0">
                <a:solidFill>
                  <a:srgbClr val="002B41"/>
                </a:solidFill>
                <a:latin typeface="微软雅黑" panose="020B0503020204020204" pitchFamily="34" charset="-122"/>
                <a:ea typeface="微软雅黑" panose="020B0503020204020204" pitchFamily="34" charset="-122"/>
              </a:rPr>
              <a:t>在微店的建设与发展</a:t>
            </a:r>
          </a:p>
        </p:txBody>
      </p:sp>
      <p:sp>
        <p:nvSpPr>
          <p:cNvPr id="2" name="文本框 1">
            <a:extLst>
              <a:ext uri="{FF2B5EF4-FFF2-40B4-BE49-F238E27FC236}">
                <a16:creationId xmlns:a16="http://schemas.microsoft.com/office/drawing/2014/main" id="{C75D64FE-84AA-B449-8369-E9C801AA4AE7}"/>
              </a:ext>
            </a:extLst>
          </p:cNvPr>
          <p:cNvSpPr txBox="1"/>
          <p:nvPr/>
        </p:nvSpPr>
        <p:spPr>
          <a:xfrm>
            <a:off x="1517715" y="4575891"/>
            <a:ext cx="1245854" cy="923330"/>
          </a:xfrm>
          <a:prstGeom prst="rect">
            <a:avLst/>
          </a:prstGeom>
          <a:noFill/>
        </p:spPr>
        <p:txBody>
          <a:bodyPr wrap="none" rtlCol="0">
            <a:spAutoFit/>
          </a:bodyPr>
          <a:lstStyle/>
          <a:p>
            <a:r>
              <a:rPr kumimoji="1" lang="zh-CN" altLang="en-US" dirty="0">
                <a:solidFill>
                  <a:srgbClr val="002B41"/>
                </a:solidFill>
                <a:latin typeface="Microsoft YaHei" panose="020B0503020204020204" pitchFamily="34" charset="-122"/>
                <a:ea typeface="Microsoft YaHei" panose="020B0503020204020204" pitchFamily="34" charset="-122"/>
              </a:rPr>
              <a:t>微店  </a:t>
            </a:r>
            <a:r>
              <a:rPr kumimoji="1" lang="zh-CN" altLang="en-US" dirty="0">
                <a:solidFill>
                  <a:srgbClr val="002B41"/>
                </a:solidFill>
                <a:latin typeface="Microsoft YaHei" panose="020B0503020204020204" pitchFamily="34" charset="-122"/>
                <a:ea typeface="Microsoft YaHei" panose="020B0503020204020204" pitchFamily="34" charset="-122"/>
                <a:hlinkClick r:id="rId11">
                  <a:extLst>
                    <a:ext uri="{A12FA001-AC4F-418D-AE19-62706E023703}">
                      <ahyp:hlinkClr xmlns:ahyp="http://schemas.microsoft.com/office/drawing/2018/hyperlinkcolor" val="tx"/>
                    </a:ext>
                  </a:extLst>
                </a:hlinkClick>
              </a:rPr>
              <a:t>杨力</a:t>
            </a:r>
            <a:endParaRPr kumimoji="1" lang="en-US" altLang="zh-CN" dirty="0">
              <a:solidFill>
                <a:srgbClr val="002B41"/>
              </a:solidFill>
              <a:latin typeface="Microsoft YaHei" panose="020B0503020204020204" pitchFamily="34" charset="-122"/>
              <a:ea typeface="Microsoft YaHei" panose="020B0503020204020204" pitchFamily="34" charset="-122"/>
            </a:endParaRPr>
          </a:p>
          <a:p>
            <a:endParaRPr kumimoji="1" lang="en-US" altLang="zh-CN" dirty="0"/>
          </a:p>
          <a:p>
            <a:endParaRPr kumimoji="1" lang="zh-CN" altLang="en-US" dirty="0"/>
          </a:p>
        </p:txBody>
      </p:sp>
    </p:spTree>
    <p:extLst>
      <p:ext uri="{BB962C8B-B14F-4D97-AF65-F5344CB8AC3E}">
        <p14:creationId xmlns:p14="http://schemas.microsoft.com/office/powerpoint/2010/main" val="1429933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p:cNvSpPr txBox="1"/>
          <p:nvPr/>
        </p:nvSpPr>
        <p:spPr>
          <a:xfrm>
            <a:off x="471728" y="202737"/>
            <a:ext cx="2505814" cy="400110"/>
          </a:xfrm>
          <a:prstGeom prst="rect">
            <a:avLst/>
          </a:prstGeom>
          <a:noFill/>
        </p:spPr>
        <p:txBody>
          <a:bodyPr wrap="none" rtlCol="0">
            <a:spAutoFit/>
          </a:bodyPr>
          <a:lstStyle/>
          <a:p>
            <a:r>
              <a:rPr lang="en-US" altLang="zh-CN" sz="2000" dirty="0">
                <a:solidFill>
                  <a:srgbClr val="002B41"/>
                </a:solidFill>
                <a:latin typeface="微软雅黑" panose="020B0503020204020204" pitchFamily="34" charset="-122"/>
                <a:ea typeface="微软雅黑" panose="020B0503020204020204" pitchFamily="34" charset="-122"/>
              </a:rPr>
              <a:t>Node</a:t>
            </a:r>
            <a:r>
              <a:rPr lang="zh-CN" altLang="en-US" sz="2000" dirty="0">
                <a:solidFill>
                  <a:srgbClr val="002B41"/>
                </a:solidFill>
                <a:latin typeface="微软雅黑" panose="020B0503020204020204" pitchFamily="34" charset="-122"/>
                <a:ea typeface="微软雅黑" panose="020B0503020204020204" pitchFamily="34" charset="-122"/>
              </a:rPr>
              <a:t> </a:t>
            </a:r>
            <a:r>
              <a:rPr lang="en-US" altLang="zh-CN" sz="2000" dirty="0">
                <a:solidFill>
                  <a:srgbClr val="002B41"/>
                </a:solidFill>
                <a:latin typeface="微软雅黑" panose="020B0503020204020204" pitchFamily="34" charset="-122"/>
                <a:ea typeface="微软雅黑" panose="020B0503020204020204" pitchFamily="34" charset="-122"/>
              </a:rPr>
              <a:t>EE</a:t>
            </a:r>
            <a:r>
              <a:rPr lang="zh-CN" altLang="en-US" sz="2000" dirty="0">
                <a:solidFill>
                  <a:srgbClr val="002B41"/>
                </a:solidFill>
                <a:latin typeface="微软雅黑" panose="020B0503020204020204" pitchFamily="34" charset="-122"/>
                <a:ea typeface="微软雅黑" panose="020B0503020204020204" pitchFamily="34" charset="-122"/>
              </a:rPr>
              <a:t>的前世今生</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15" name="椭圆 14">
            <a:extLst>
              <a:ext uri="{FF2B5EF4-FFF2-40B4-BE49-F238E27FC236}">
                <a16:creationId xmlns:a16="http://schemas.microsoft.com/office/drawing/2014/main" id="{E20C61F5-2DAA-8F4A-BD04-4492141DF40B}"/>
              </a:ext>
            </a:extLst>
          </p:cNvPr>
          <p:cNvSpPr/>
          <p:nvPr/>
        </p:nvSpPr>
        <p:spPr>
          <a:xfrm>
            <a:off x="2902202" y="1568798"/>
            <a:ext cx="4532268" cy="2981739"/>
          </a:xfrm>
          <a:prstGeom prst="ellipse">
            <a:avLst/>
          </a:prstGeom>
          <a:solidFill>
            <a:srgbClr val="D50002">
              <a:alpha val="6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6" name="椭圆 15">
            <a:extLst>
              <a:ext uri="{FF2B5EF4-FFF2-40B4-BE49-F238E27FC236}">
                <a16:creationId xmlns:a16="http://schemas.microsoft.com/office/drawing/2014/main" id="{95DAF2F2-C6C8-7C46-898A-46F8E4E85CCC}"/>
              </a:ext>
            </a:extLst>
          </p:cNvPr>
          <p:cNvSpPr/>
          <p:nvPr/>
        </p:nvSpPr>
        <p:spPr>
          <a:xfrm flipH="1">
            <a:off x="5227984" y="2436358"/>
            <a:ext cx="2206486" cy="1488323"/>
          </a:xfrm>
          <a:prstGeom prst="ellipse">
            <a:avLst/>
          </a:prstGeom>
          <a:solidFill>
            <a:srgbClr val="F1F1F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469E229F-4664-2A4C-A6EA-36AB096E11E9}"/>
              </a:ext>
            </a:extLst>
          </p:cNvPr>
          <p:cNvSpPr txBox="1"/>
          <p:nvPr/>
        </p:nvSpPr>
        <p:spPr>
          <a:xfrm>
            <a:off x="3586596" y="2798057"/>
            <a:ext cx="1231427" cy="461665"/>
          </a:xfrm>
          <a:prstGeom prst="rect">
            <a:avLst/>
          </a:prstGeom>
          <a:noFill/>
        </p:spPr>
        <p:txBody>
          <a:bodyPr wrap="none" rtlCol="0">
            <a:spAutoFit/>
          </a:bodyPr>
          <a:lstStyle/>
          <a:p>
            <a:r>
              <a:rPr kumimoji="1" lang="en-US" altLang="zh-CN" sz="2400" dirty="0"/>
              <a:t>Node</a:t>
            </a:r>
            <a:r>
              <a:rPr kumimoji="1" lang="zh-CN" altLang="en-US" sz="2400" dirty="0"/>
              <a:t> </a:t>
            </a:r>
            <a:r>
              <a:rPr kumimoji="1" lang="en-US" altLang="zh-CN" sz="2400" dirty="0"/>
              <a:t>EE</a:t>
            </a:r>
            <a:endParaRPr kumimoji="1" lang="zh-CN" altLang="en-US" sz="2400" dirty="0"/>
          </a:p>
        </p:txBody>
      </p:sp>
      <p:sp>
        <p:nvSpPr>
          <p:cNvPr id="20" name="文本框 19">
            <a:extLst>
              <a:ext uri="{FF2B5EF4-FFF2-40B4-BE49-F238E27FC236}">
                <a16:creationId xmlns:a16="http://schemas.microsoft.com/office/drawing/2014/main" id="{15E213C1-94F5-FC48-943D-C932D0EC232F}"/>
              </a:ext>
            </a:extLst>
          </p:cNvPr>
          <p:cNvSpPr txBox="1"/>
          <p:nvPr/>
        </p:nvSpPr>
        <p:spPr>
          <a:xfrm>
            <a:off x="5593788" y="2798057"/>
            <a:ext cx="1132041" cy="461665"/>
          </a:xfrm>
          <a:prstGeom prst="rect">
            <a:avLst/>
          </a:prstGeom>
          <a:noFill/>
        </p:spPr>
        <p:txBody>
          <a:bodyPr wrap="none" rtlCol="0">
            <a:spAutoFit/>
          </a:bodyPr>
          <a:lstStyle/>
          <a:p>
            <a:r>
              <a:rPr kumimoji="1" lang="en-US" altLang="zh-CN" sz="2400" dirty="0"/>
              <a:t>Node.js</a:t>
            </a:r>
            <a:endParaRPr kumimoji="1" lang="zh-CN" altLang="en-US" sz="2400" dirty="0"/>
          </a:p>
        </p:txBody>
      </p:sp>
      <p:sp>
        <p:nvSpPr>
          <p:cNvPr id="21" name="椭圆 20">
            <a:extLst>
              <a:ext uri="{FF2B5EF4-FFF2-40B4-BE49-F238E27FC236}">
                <a16:creationId xmlns:a16="http://schemas.microsoft.com/office/drawing/2014/main" id="{4FF2B345-44E7-204B-855D-46B610AAB0F2}"/>
              </a:ext>
            </a:extLst>
          </p:cNvPr>
          <p:cNvSpPr/>
          <p:nvPr/>
        </p:nvSpPr>
        <p:spPr>
          <a:xfrm flipH="1">
            <a:off x="8404134" y="4154786"/>
            <a:ext cx="635033" cy="428708"/>
          </a:xfrm>
          <a:prstGeom prst="ellipse">
            <a:avLst/>
          </a:prstGeom>
          <a:solidFill>
            <a:srgbClr val="FFC00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61C52415-9632-3047-A2B7-D34CAC82A220}"/>
              </a:ext>
            </a:extLst>
          </p:cNvPr>
          <p:cNvSpPr txBox="1"/>
          <p:nvPr/>
        </p:nvSpPr>
        <p:spPr>
          <a:xfrm>
            <a:off x="9039167" y="4166548"/>
            <a:ext cx="1372876" cy="461665"/>
          </a:xfrm>
          <a:prstGeom prst="rect">
            <a:avLst/>
          </a:prstGeom>
          <a:noFill/>
        </p:spPr>
        <p:txBody>
          <a:bodyPr wrap="none" rtlCol="0">
            <a:spAutoFit/>
          </a:bodyPr>
          <a:lstStyle/>
          <a:p>
            <a:r>
              <a:rPr kumimoji="1" lang="en-US" altLang="zh-CN" sz="2400" dirty="0"/>
              <a:t>container</a:t>
            </a:r>
            <a:endParaRPr kumimoji="1" lang="zh-CN" altLang="en-US" sz="2400" dirty="0"/>
          </a:p>
        </p:txBody>
      </p:sp>
      <p:sp>
        <p:nvSpPr>
          <p:cNvPr id="22" name="椭圆 21">
            <a:extLst>
              <a:ext uri="{FF2B5EF4-FFF2-40B4-BE49-F238E27FC236}">
                <a16:creationId xmlns:a16="http://schemas.microsoft.com/office/drawing/2014/main" id="{DF72990F-0B61-F14C-A2E5-B0279D0FBB51}"/>
              </a:ext>
            </a:extLst>
          </p:cNvPr>
          <p:cNvSpPr/>
          <p:nvPr/>
        </p:nvSpPr>
        <p:spPr>
          <a:xfrm flipH="1">
            <a:off x="8404134" y="4712703"/>
            <a:ext cx="635033" cy="428708"/>
          </a:xfrm>
          <a:prstGeom prst="ellipse">
            <a:avLst/>
          </a:prstGeom>
          <a:solidFill>
            <a:srgbClr val="FFFF0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a:extLst>
              <a:ext uri="{FF2B5EF4-FFF2-40B4-BE49-F238E27FC236}">
                <a16:creationId xmlns:a16="http://schemas.microsoft.com/office/drawing/2014/main" id="{8D039A59-90E1-3743-9AF9-EDD4CFA540EB}"/>
              </a:ext>
            </a:extLst>
          </p:cNvPr>
          <p:cNvSpPr txBox="1"/>
          <p:nvPr/>
        </p:nvSpPr>
        <p:spPr>
          <a:xfrm>
            <a:off x="9039167" y="4712703"/>
            <a:ext cx="819583" cy="461665"/>
          </a:xfrm>
          <a:prstGeom prst="rect">
            <a:avLst/>
          </a:prstGeom>
          <a:noFill/>
        </p:spPr>
        <p:txBody>
          <a:bodyPr wrap="none" rtlCol="0">
            <a:spAutoFit/>
          </a:bodyPr>
          <a:lstStyle/>
          <a:p>
            <a:r>
              <a:rPr kumimoji="1" lang="en-US" altLang="zh-CN" sz="2400" dirty="0"/>
              <a:t>trace</a:t>
            </a:r>
            <a:endParaRPr kumimoji="1" lang="zh-CN" altLang="en-US" sz="2400" dirty="0"/>
          </a:p>
        </p:txBody>
      </p:sp>
      <p:sp>
        <p:nvSpPr>
          <p:cNvPr id="24" name="椭圆 23">
            <a:extLst>
              <a:ext uri="{FF2B5EF4-FFF2-40B4-BE49-F238E27FC236}">
                <a16:creationId xmlns:a16="http://schemas.microsoft.com/office/drawing/2014/main" id="{AED1288F-334A-124C-B092-D16F3085FC60}"/>
              </a:ext>
            </a:extLst>
          </p:cNvPr>
          <p:cNvSpPr/>
          <p:nvPr/>
        </p:nvSpPr>
        <p:spPr>
          <a:xfrm flipH="1">
            <a:off x="8404134" y="5244728"/>
            <a:ext cx="635033" cy="428708"/>
          </a:xfrm>
          <a:prstGeom prst="ellipse">
            <a:avLst/>
          </a:prstGeom>
          <a:solidFill>
            <a:srgbClr val="92D05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文本框 24">
            <a:extLst>
              <a:ext uri="{FF2B5EF4-FFF2-40B4-BE49-F238E27FC236}">
                <a16:creationId xmlns:a16="http://schemas.microsoft.com/office/drawing/2014/main" id="{A090EDC3-B1BB-6D4B-B64D-3724CB344EC4}"/>
              </a:ext>
            </a:extLst>
          </p:cNvPr>
          <p:cNvSpPr txBox="1"/>
          <p:nvPr/>
        </p:nvSpPr>
        <p:spPr>
          <a:xfrm>
            <a:off x="9039167" y="5244728"/>
            <a:ext cx="673582" cy="461665"/>
          </a:xfrm>
          <a:prstGeom prst="rect">
            <a:avLst/>
          </a:prstGeom>
          <a:noFill/>
        </p:spPr>
        <p:txBody>
          <a:bodyPr wrap="none" rtlCol="0">
            <a:spAutoFit/>
          </a:bodyPr>
          <a:lstStyle/>
          <a:p>
            <a:r>
              <a:rPr kumimoji="1" lang="en-US" altLang="zh-CN" sz="2400" dirty="0"/>
              <a:t>RPC</a:t>
            </a:r>
            <a:endParaRPr kumimoji="1" lang="zh-CN" altLang="en-US" sz="2400" dirty="0"/>
          </a:p>
        </p:txBody>
      </p:sp>
      <p:sp>
        <p:nvSpPr>
          <p:cNvPr id="26" name="椭圆 25">
            <a:extLst>
              <a:ext uri="{FF2B5EF4-FFF2-40B4-BE49-F238E27FC236}">
                <a16:creationId xmlns:a16="http://schemas.microsoft.com/office/drawing/2014/main" id="{A4ADB985-5106-C34F-B7DA-B3C4E28823CC}"/>
              </a:ext>
            </a:extLst>
          </p:cNvPr>
          <p:cNvSpPr/>
          <p:nvPr/>
        </p:nvSpPr>
        <p:spPr>
          <a:xfrm flipH="1">
            <a:off x="8404134" y="5783818"/>
            <a:ext cx="635033" cy="428708"/>
          </a:xfrm>
          <a:prstGeom prst="ellipse">
            <a:avLst/>
          </a:prstGeom>
          <a:solidFill>
            <a:srgbClr val="00B05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文本框 26">
            <a:extLst>
              <a:ext uri="{FF2B5EF4-FFF2-40B4-BE49-F238E27FC236}">
                <a16:creationId xmlns:a16="http://schemas.microsoft.com/office/drawing/2014/main" id="{984D6348-6A03-AB40-9EE1-69E8AE256000}"/>
              </a:ext>
            </a:extLst>
          </p:cNvPr>
          <p:cNvSpPr txBox="1"/>
          <p:nvPr/>
        </p:nvSpPr>
        <p:spPr>
          <a:xfrm>
            <a:off x="9039167" y="5783818"/>
            <a:ext cx="561372" cy="461665"/>
          </a:xfrm>
          <a:prstGeom prst="rect">
            <a:avLst/>
          </a:prstGeom>
          <a:noFill/>
        </p:spPr>
        <p:txBody>
          <a:bodyPr wrap="none" rtlCol="0">
            <a:spAutoFit/>
          </a:bodyPr>
          <a:lstStyle/>
          <a:p>
            <a:r>
              <a:rPr kumimoji="1" lang="en-US" altLang="zh-CN" sz="2400" dirty="0"/>
              <a:t>SPI</a:t>
            </a:r>
            <a:endParaRPr kumimoji="1" lang="zh-CN" altLang="en-US" sz="2400" dirty="0"/>
          </a:p>
        </p:txBody>
      </p:sp>
      <p:sp>
        <p:nvSpPr>
          <p:cNvPr id="28" name="椭圆 27">
            <a:extLst>
              <a:ext uri="{FF2B5EF4-FFF2-40B4-BE49-F238E27FC236}">
                <a16:creationId xmlns:a16="http://schemas.microsoft.com/office/drawing/2014/main" id="{4E216AF6-BBF5-A14A-9FF4-A728A46E87C6}"/>
              </a:ext>
            </a:extLst>
          </p:cNvPr>
          <p:cNvSpPr/>
          <p:nvPr/>
        </p:nvSpPr>
        <p:spPr>
          <a:xfrm flipH="1">
            <a:off x="8404134" y="6322908"/>
            <a:ext cx="635033" cy="428708"/>
          </a:xfrm>
          <a:prstGeom prst="ellipse">
            <a:avLst/>
          </a:prstGeom>
          <a:solidFill>
            <a:srgbClr val="00B0F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28">
            <a:extLst>
              <a:ext uri="{FF2B5EF4-FFF2-40B4-BE49-F238E27FC236}">
                <a16:creationId xmlns:a16="http://schemas.microsoft.com/office/drawing/2014/main" id="{AC13F254-FFAD-144B-8FED-ADB852FAD91F}"/>
              </a:ext>
            </a:extLst>
          </p:cNvPr>
          <p:cNvSpPr txBox="1"/>
          <p:nvPr/>
        </p:nvSpPr>
        <p:spPr>
          <a:xfrm>
            <a:off x="9039167" y="6322908"/>
            <a:ext cx="784189" cy="461665"/>
          </a:xfrm>
          <a:prstGeom prst="rect">
            <a:avLst/>
          </a:prstGeom>
          <a:noFill/>
        </p:spPr>
        <p:txBody>
          <a:bodyPr wrap="none" rtlCol="0">
            <a:spAutoFit/>
          </a:bodyPr>
          <a:lstStyle/>
          <a:p>
            <a:r>
              <a:rPr kumimoji="1" lang="en-US" altLang="zh-CN" sz="2400" dirty="0"/>
              <a:t>APM</a:t>
            </a:r>
            <a:endParaRPr kumimoji="1" lang="zh-CN" altLang="en-US" sz="2400" dirty="0"/>
          </a:p>
        </p:txBody>
      </p:sp>
      <p:sp>
        <p:nvSpPr>
          <p:cNvPr id="30" name="椭圆 29">
            <a:extLst>
              <a:ext uri="{FF2B5EF4-FFF2-40B4-BE49-F238E27FC236}">
                <a16:creationId xmlns:a16="http://schemas.microsoft.com/office/drawing/2014/main" id="{ABF5DF5E-E49C-024F-96BB-0ABE23B5EF65}"/>
              </a:ext>
            </a:extLst>
          </p:cNvPr>
          <p:cNvSpPr/>
          <p:nvPr/>
        </p:nvSpPr>
        <p:spPr>
          <a:xfrm flipH="1">
            <a:off x="3687590" y="2049312"/>
            <a:ext cx="635033" cy="428708"/>
          </a:xfrm>
          <a:prstGeom prst="ellipse">
            <a:avLst/>
          </a:prstGeom>
          <a:solidFill>
            <a:srgbClr val="FFC00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椭圆 30">
            <a:extLst>
              <a:ext uri="{FF2B5EF4-FFF2-40B4-BE49-F238E27FC236}">
                <a16:creationId xmlns:a16="http://schemas.microsoft.com/office/drawing/2014/main" id="{B5FF6F45-CD47-2445-8336-125F94E1F099}"/>
              </a:ext>
            </a:extLst>
          </p:cNvPr>
          <p:cNvSpPr/>
          <p:nvPr/>
        </p:nvSpPr>
        <p:spPr>
          <a:xfrm flipH="1">
            <a:off x="4700696" y="2255561"/>
            <a:ext cx="635033" cy="428708"/>
          </a:xfrm>
          <a:prstGeom prst="ellipse">
            <a:avLst/>
          </a:prstGeom>
          <a:solidFill>
            <a:srgbClr val="FFFF0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椭圆 31">
            <a:extLst>
              <a:ext uri="{FF2B5EF4-FFF2-40B4-BE49-F238E27FC236}">
                <a16:creationId xmlns:a16="http://schemas.microsoft.com/office/drawing/2014/main" id="{2330BBD7-C176-D646-81FF-EA08F9400436}"/>
              </a:ext>
            </a:extLst>
          </p:cNvPr>
          <p:cNvSpPr/>
          <p:nvPr/>
        </p:nvSpPr>
        <p:spPr>
          <a:xfrm flipH="1">
            <a:off x="3586596" y="3407273"/>
            <a:ext cx="635033" cy="428708"/>
          </a:xfrm>
          <a:prstGeom prst="ellipse">
            <a:avLst/>
          </a:prstGeom>
          <a:solidFill>
            <a:srgbClr val="92D05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椭圆 32">
            <a:extLst>
              <a:ext uri="{FF2B5EF4-FFF2-40B4-BE49-F238E27FC236}">
                <a16:creationId xmlns:a16="http://schemas.microsoft.com/office/drawing/2014/main" id="{06DC7E23-10C4-904B-B963-CE1776BF34C2}"/>
              </a:ext>
            </a:extLst>
          </p:cNvPr>
          <p:cNvSpPr/>
          <p:nvPr/>
        </p:nvSpPr>
        <p:spPr>
          <a:xfrm flipH="1">
            <a:off x="4354418" y="3835981"/>
            <a:ext cx="635033" cy="428708"/>
          </a:xfrm>
          <a:prstGeom prst="ellipse">
            <a:avLst/>
          </a:prstGeom>
          <a:solidFill>
            <a:srgbClr val="00B05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椭圆 33">
            <a:extLst>
              <a:ext uri="{FF2B5EF4-FFF2-40B4-BE49-F238E27FC236}">
                <a16:creationId xmlns:a16="http://schemas.microsoft.com/office/drawing/2014/main" id="{8EE11904-B066-E14B-BFB4-A1334C6E8AAF}"/>
              </a:ext>
            </a:extLst>
          </p:cNvPr>
          <p:cNvSpPr/>
          <p:nvPr/>
        </p:nvSpPr>
        <p:spPr>
          <a:xfrm flipH="1">
            <a:off x="5460967" y="3913208"/>
            <a:ext cx="635033" cy="428708"/>
          </a:xfrm>
          <a:prstGeom prst="ellipse">
            <a:avLst/>
          </a:prstGeom>
          <a:solidFill>
            <a:srgbClr val="00B0F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椭圆 34">
            <a:extLst>
              <a:ext uri="{FF2B5EF4-FFF2-40B4-BE49-F238E27FC236}">
                <a16:creationId xmlns:a16="http://schemas.microsoft.com/office/drawing/2014/main" id="{A65D1511-AD9A-A240-984A-1816C3F9E015}"/>
              </a:ext>
            </a:extLst>
          </p:cNvPr>
          <p:cNvSpPr/>
          <p:nvPr/>
        </p:nvSpPr>
        <p:spPr>
          <a:xfrm flipH="1">
            <a:off x="10121199" y="4783063"/>
            <a:ext cx="635033" cy="428708"/>
          </a:xfrm>
          <a:prstGeom prst="ellipse">
            <a:avLst/>
          </a:prstGeom>
          <a:solidFill>
            <a:srgbClr val="0070C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框 35">
            <a:extLst>
              <a:ext uri="{FF2B5EF4-FFF2-40B4-BE49-F238E27FC236}">
                <a16:creationId xmlns:a16="http://schemas.microsoft.com/office/drawing/2014/main" id="{709CD223-5C06-5647-9210-D5DFE3427E2D}"/>
              </a:ext>
            </a:extLst>
          </p:cNvPr>
          <p:cNvSpPr txBox="1"/>
          <p:nvPr/>
        </p:nvSpPr>
        <p:spPr>
          <a:xfrm>
            <a:off x="10756232" y="4783063"/>
            <a:ext cx="1015663" cy="461665"/>
          </a:xfrm>
          <a:prstGeom prst="rect">
            <a:avLst/>
          </a:prstGeom>
          <a:noFill/>
        </p:spPr>
        <p:txBody>
          <a:bodyPr wrap="none" rtlCol="0">
            <a:spAutoFit/>
          </a:bodyPr>
          <a:lstStyle/>
          <a:p>
            <a:r>
              <a:rPr kumimoji="1" lang="en-US" altLang="zh-CN" sz="2400" dirty="0"/>
              <a:t>starter</a:t>
            </a:r>
            <a:endParaRPr kumimoji="1" lang="zh-CN" altLang="en-US" sz="2400" dirty="0"/>
          </a:p>
        </p:txBody>
      </p:sp>
      <p:sp>
        <p:nvSpPr>
          <p:cNvPr id="37" name="椭圆 36">
            <a:extLst>
              <a:ext uri="{FF2B5EF4-FFF2-40B4-BE49-F238E27FC236}">
                <a16:creationId xmlns:a16="http://schemas.microsoft.com/office/drawing/2014/main" id="{9FABEC2B-6278-1D49-BAD4-F04BD2ED373E}"/>
              </a:ext>
            </a:extLst>
          </p:cNvPr>
          <p:cNvSpPr/>
          <p:nvPr/>
        </p:nvSpPr>
        <p:spPr>
          <a:xfrm flipH="1">
            <a:off x="5593788" y="1753158"/>
            <a:ext cx="635033" cy="428708"/>
          </a:xfrm>
          <a:prstGeom prst="ellipse">
            <a:avLst/>
          </a:prstGeom>
          <a:solidFill>
            <a:srgbClr val="0070C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椭圆 37">
            <a:extLst>
              <a:ext uri="{FF2B5EF4-FFF2-40B4-BE49-F238E27FC236}">
                <a16:creationId xmlns:a16="http://schemas.microsoft.com/office/drawing/2014/main" id="{B273FF6C-E803-674B-B42E-93E90C4CD29C}"/>
              </a:ext>
            </a:extLst>
          </p:cNvPr>
          <p:cNvSpPr/>
          <p:nvPr/>
        </p:nvSpPr>
        <p:spPr>
          <a:xfrm flipH="1">
            <a:off x="10094526" y="5355110"/>
            <a:ext cx="635033" cy="428708"/>
          </a:xfrm>
          <a:prstGeom prst="ellipse">
            <a:avLst/>
          </a:prstGeom>
          <a:solidFill>
            <a:srgbClr val="7030A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文本框 38">
            <a:extLst>
              <a:ext uri="{FF2B5EF4-FFF2-40B4-BE49-F238E27FC236}">
                <a16:creationId xmlns:a16="http://schemas.microsoft.com/office/drawing/2014/main" id="{1C1FA205-72BF-3045-8367-E7BED1161109}"/>
              </a:ext>
            </a:extLst>
          </p:cNvPr>
          <p:cNvSpPr txBox="1"/>
          <p:nvPr/>
        </p:nvSpPr>
        <p:spPr>
          <a:xfrm>
            <a:off x="10729559" y="5355110"/>
            <a:ext cx="1558183" cy="461665"/>
          </a:xfrm>
          <a:prstGeom prst="rect">
            <a:avLst/>
          </a:prstGeom>
          <a:noFill/>
        </p:spPr>
        <p:txBody>
          <a:bodyPr wrap="none" rtlCol="0">
            <a:spAutoFit/>
          </a:bodyPr>
          <a:lstStyle/>
          <a:p>
            <a:r>
              <a:rPr kumimoji="1" lang="en-US" altLang="zh-CN" sz="2400" dirty="0"/>
              <a:t>annotation</a:t>
            </a:r>
            <a:endParaRPr kumimoji="1" lang="zh-CN" altLang="en-US" sz="2400" dirty="0"/>
          </a:p>
        </p:txBody>
      </p:sp>
      <p:sp>
        <p:nvSpPr>
          <p:cNvPr id="40" name="椭圆 39">
            <a:extLst>
              <a:ext uri="{FF2B5EF4-FFF2-40B4-BE49-F238E27FC236}">
                <a16:creationId xmlns:a16="http://schemas.microsoft.com/office/drawing/2014/main" id="{FF6DBECD-ED4A-654D-AB18-AE68B1B463A2}"/>
              </a:ext>
            </a:extLst>
          </p:cNvPr>
          <p:cNvSpPr/>
          <p:nvPr/>
        </p:nvSpPr>
        <p:spPr>
          <a:xfrm flipH="1">
            <a:off x="4519343" y="3254235"/>
            <a:ext cx="635033" cy="428708"/>
          </a:xfrm>
          <a:prstGeom prst="ellipse">
            <a:avLst/>
          </a:prstGeom>
          <a:solidFill>
            <a:srgbClr val="7030A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云形 5">
            <a:extLst>
              <a:ext uri="{FF2B5EF4-FFF2-40B4-BE49-F238E27FC236}">
                <a16:creationId xmlns:a16="http://schemas.microsoft.com/office/drawing/2014/main" id="{366FD92C-D14C-6E42-99B6-56546ADE563E}"/>
              </a:ext>
            </a:extLst>
          </p:cNvPr>
          <p:cNvSpPr/>
          <p:nvPr/>
        </p:nvSpPr>
        <p:spPr>
          <a:xfrm>
            <a:off x="12695341" y="1918986"/>
            <a:ext cx="4095748" cy="2864077"/>
          </a:xfrm>
          <a:prstGeom prst="cloud">
            <a:avLst/>
          </a:prstGeom>
          <a:solidFill>
            <a:schemeClr val="accent1">
              <a:lumMod val="40000"/>
              <a:lumOff val="60000"/>
              <a:alpha val="5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002B41"/>
                </a:solidFill>
                <a:latin typeface="微软雅黑" panose="020B0503020204020204" pitchFamily="34" charset="-122"/>
                <a:ea typeface="微软雅黑" panose="020B0503020204020204" pitchFamily="34" charset="-122"/>
              </a:rPr>
              <a:t>Node</a:t>
            </a:r>
            <a:r>
              <a:rPr lang="zh-CN" altLang="en-US" dirty="0">
                <a:solidFill>
                  <a:srgbClr val="002B41"/>
                </a:solidFill>
                <a:latin typeface="微软雅黑" panose="020B0503020204020204" pitchFamily="34" charset="-122"/>
                <a:ea typeface="微软雅黑" panose="020B0503020204020204" pitchFamily="34" charset="-122"/>
              </a:rPr>
              <a:t> </a:t>
            </a:r>
            <a:r>
              <a:rPr lang="en-US" altLang="zh-CN" dirty="0">
                <a:solidFill>
                  <a:srgbClr val="002B41"/>
                </a:solidFill>
                <a:latin typeface="微软雅黑" panose="020B0503020204020204" pitchFamily="34" charset="-122"/>
                <a:ea typeface="微软雅黑" panose="020B0503020204020204" pitchFamily="34" charset="-122"/>
              </a:rPr>
              <a:t>EE</a:t>
            </a:r>
            <a:r>
              <a:rPr lang="zh-CN" altLang="en-US" dirty="0">
                <a:solidFill>
                  <a:srgbClr val="002B41"/>
                </a:solidFill>
                <a:latin typeface="微软雅黑" panose="020B0503020204020204" pitchFamily="34" charset="-122"/>
                <a:ea typeface="微软雅黑" panose="020B0503020204020204" pitchFamily="34" charset="-122"/>
              </a:rPr>
              <a:t> 是面向企业级应用开发场景，满足应用高可维护、可扩展，在无缝接入各级中间件同时，能追踪请求的各层链路、远程调试、在线实时监控与性能分析</a:t>
            </a:r>
            <a:endParaRPr kumimoji="1" lang="zh-CN" altLang="en-US" dirty="0"/>
          </a:p>
        </p:txBody>
      </p:sp>
      <p:sp>
        <p:nvSpPr>
          <p:cNvPr id="41" name="椭圆 40">
            <a:extLst>
              <a:ext uri="{FF2B5EF4-FFF2-40B4-BE49-F238E27FC236}">
                <a16:creationId xmlns:a16="http://schemas.microsoft.com/office/drawing/2014/main" id="{7D284FCA-0DC4-474E-82CB-865FA3CF813B}"/>
              </a:ext>
            </a:extLst>
          </p:cNvPr>
          <p:cNvSpPr/>
          <p:nvPr/>
        </p:nvSpPr>
        <p:spPr>
          <a:xfrm flipH="1">
            <a:off x="10121199" y="5900773"/>
            <a:ext cx="635033" cy="428708"/>
          </a:xfrm>
          <a:prstGeom prst="ellipse">
            <a:avLst/>
          </a:prstGeom>
          <a:solidFill>
            <a:srgbClr val="00206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文本框 41">
            <a:extLst>
              <a:ext uri="{FF2B5EF4-FFF2-40B4-BE49-F238E27FC236}">
                <a16:creationId xmlns:a16="http://schemas.microsoft.com/office/drawing/2014/main" id="{7993F1AA-B836-804B-A560-807C5350E26A}"/>
              </a:ext>
            </a:extLst>
          </p:cNvPr>
          <p:cNvSpPr txBox="1"/>
          <p:nvPr/>
        </p:nvSpPr>
        <p:spPr>
          <a:xfrm>
            <a:off x="10756232" y="5900773"/>
            <a:ext cx="968535" cy="461665"/>
          </a:xfrm>
          <a:prstGeom prst="rect">
            <a:avLst/>
          </a:prstGeom>
          <a:noFill/>
        </p:spPr>
        <p:txBody>
          <a:bodyPr wrap="none" rtlCol="0">
            <a:spAutoFit/>
          </a:bodyPr>
          <a:lstStyle/>
          <a:p>
            <a:r>
              <a:rPr kumimoji="1" lang="en-US" altLang="zh-CN" sz="2400" dirty="0"/>
              <a:t>debug</a:t>
            </a:r>
            <a:endParaRPr kumimoji="1" lang="zh-CN" altLang="en-US" sz="2400" dirty="0"/>
          </a:p>
        </p:txBody>
      </p:sp>
      <p:sp>
        <p:nvSpPr>
          <p:cNvPr id="43" name="椭圆 42">
            <a:extLst>
              <a:ext uri="{FF2B5EF4-FFF2-40B4-BE49-F238E27FC236}">
                <a16:creationId xmlns:a16="http://schemas.microsoft.com/office/drawing/2014/main" id="{E9EFCB6C-BF29-0242-B96D-24C570F42E5D}"/>
              </a:ext>
            </a:extLst>
          </p:cNvPr>
          <p:cNvSpPr/>
          <p:nvPr/>
        </p:nvSpPr>
        <p:spPr>
          <a:xfrm flipH="1">
            <a:off x="2977542" y="2752681"/>
            <a:ext cx="635033" cy="428708"/>
          </a:xfrm>
          <a:prstGeom prst="ellipse">
            <a:avLst/>
          </a:prstGeom>
          <a:solidFill>
            <a:srgbClr val="00206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744161660"/>
      </p:ext>
    </p:extLst>
  </p:cSld>
  <p:clrMapOvr>
    <a:masterClrMapping/>
  </p:clrMapOvr>
  <p:transition>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p:cNvSpPr txBox="1"/>
          <p:nvPr/>
        </p:nvSpPr>
        <p:spPr>
          <a:xfrm>
            <a:off x="471728" y="202737"/>
            <a:ext cx="2505814" cy="400110"/>
          </a:xfrm>
          <a:prstGeom prst="rect">
            <a:avLst/>
          </a:prstGeom>
          <a:noFill/>
        </p:spPr>
        <p:txBody>
          <a:bodyPr wrap="none" rtlCol="0">
            <a:spAutoFit/>
          </a:bodyPr>
          <a:lstStyle/>
          <a:p>
            <a:r>
              <a:rPr lang="en-US" altLang="zh-CN" sz="2000" dirty="0">
                <a:solidFill>
                  <a:srgbClr val="002B41"/>
                </a:solidFill>
                <a:latin typeface="微软雅黑" panose="020B0503020204020204" pitchFamily="34" charset="-122"/>
                <a:ea typeface="微软雅黑" panose="020B0503020204020204" pitchFamily="34" charset="-122"/>
              </a:rPr>
              <a:t>Node</a:t>
            </a:r>
            <a:r>
              <a:rPr lang="zh-CN" altLang="en-US" sz="2000" dirty="0">
                <a:solidFill>
                  <a:srgbClr val="002B41"/>
                </a:solidFill>
                <a:latin typeface="微软雅黑" panose="020B0503020204020204" pitchFamily="34" charset="-122"/>
                <a:ea typeface="微软雅黑" panose="020B0503020204020204" pitchFamily="34" charset="-122"/>
              </a:rPr>
              <a:t> </a:t>
            </a:r>
            <a:r>
              <a:rPr lang="en-US" altLang="zh-CN" sz="2000" dirty="0">
                <a:solidFill>
                  <a:srgbClr val="002B41"/>
                </a:solidFill>
                <a:latin typeface="微软雅黑" panose="020B0503020204020204" pitchFamily="34" charset="-122"/>
                <a:ea typeface="微软雅黑" panose="020B0503020204020204" pitchFamily="34" charset="-122"/>
              </a:rPr>
              <a:t>EE</a:t>
            </a:r>
            <a:r>
              <a:rPr lang="zh-CN" altLang="en-US" sz="2000" dirty="0">
                <a:solidFill>
                  <a:srgbClr val="002B41"/>
                </a:solidFill>
                <a:latin typeface="微软雅黑" panose="020B0503020204020204" pitchFamily="34" charset="-122"/>
                <a:ea typeface="微软雅黑" panose="020B0503020204020204" pitchFamily="34" charset="-122"/>
              </a:rPr>
              <a:t>的前世今生</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26" name="TextBox 76">
            <a:extLst>
              <a:ext uri="{FF2B5EF4-FFF2-40B4-BE49-F238E27FC236}">
                <a16:creationId xmlns:a16="http://schemas.microsoft.com/office/drawing/2014/main" id="{B77BB1DE-59D2-3B44-ABCC-4CDF4D71AEC3}"/>
              </a:ext>
            </a:extLst>
          </p:cNvPr>
          <p:cNvSpPr txBox="1"/>
          <p:nvPr/>
        </p:nvSpPr>
        <p:spPr>
          <a:xfrm>
            <a:off x="4211054" y="2260683"/>
            <a:ext cx="3769894" cy="707886"/>
          </a:xfrm>
          <a:prstGeom prst="rect">
            <a:avLst/>
          </a:prstGeom>
          <a:noFill/>
        </p:spPr>
        <p:txBody>
          <a:bodyPr wrap="square" rtlCol="0">
            <a:spAutoFit/>
          </a:bodyPr>
          <a:lstStyle/>
          <a:p>
            <a:pPr algn="ctr"/>
            <a:r>
              <a:rPr lang="zh-CN" altLang="en-US" sz="4000" dirty="0">
                <a:solidFill>
                  <a:srgbClr val="002B41"/>
                </a:solidFill>
                <a:latin typeface="微软雅黑" panose="020B0503020204020204" pitchFamily="34" charset="-122"/>
                <a:ea typeface="微软雅黑" panose="020B0503020204020204" pitchFamily="34" charset="-122"/>
              </a:rPr>
              <a:t>什么是</a:t>
            </a:r>
            <a:r>
              <a:rPr lang="en-US" altLang="zh-CN" sz="4000" dirty="0">
                <a:solidFill>
                  <a:srgbClr val="002B41"/>
                </a:solidFill>
                <a:latin typeface="微软雅黑" panose="020B0503020204020204" pitchFamily="34" charset="-122"/>
                <a:ea typeface="微软雅黑" panose="020B0503020204020204" pitchFamily="34" charset="-122"/>
              </a:rPr>
              <a:t>Node</a:t>
            </a:r>
            <a:r>
              <a:rPr lang="zh-CN" altLang="en-US" sz="4000" dirty="0">
                <a:solidFill>
                  <a:srgbClr val="002B41"/>
                </a:solidFill>
                <a:latin typeface="微软雅黑" panose="020B0503020204020204" pitchFamily="34" charset="-122"/>
                <a:ea typeface="微软雅黑" panose="020B0503020204020204" pitchFamily="34" charset="-122"/>
              </a:rPr>
              <a:t> </a:t>
            </a:r>
            <a:r>
              <a:rPr lang="en-US" altLang="zh-CN" sz="4000" dirty="0">
                <a:solidFill>
                  <a:srgbClr val="002B41"/>
                </a:solidFill>
                <a:latin typeface="微软雅黑" panose="020B0503020204020204" pitchFamily="34" charset="-122"/>
                <a:ea typeface="微软雅黑" panose="020B0503020204020204" pitchFamily="34" charset="-122"/>
              </a:rPr>
              <a:t>EE</a:t>
            </a:r>
            <a:r>
              <a:rPr lang="zh-CN" altLang="en-US" sz="4000" dirty="0">
                <a:solidFill>
                  <a:srgbClr val="002B41"/>
                </a:solidFill>
                <a:latin typeface="微软雅黑" panose="020B0503020204020204" pitchFamily="34" charset="-122"/>
                <a:ea typeface="微软雅黑" panose="020B0503020204020204" pitchFamily="34" charset="-122"/>
              </a:rPr>
              <a:t>？</a:t>
            </a:r>
          </a:p>
        </p:txBody>
      </p:sp>
      <p:sp>
        <p:nvSpPr>
          <p:cNvPr id="5" name="文本框 4">
            <a:extLst>
              <a:ext uri="{FF2B5EF4-FFF2-40B4-BE49-F238E27FC236}">
                <a16:creationId xmlns:a16="http://schemas.microsoft.com/office/drawing/2014/main" id="{7B26AB07-9F8F-BC4A-93A8-08B9A17937BE}"/>
              </a:ext>
            </a:extLst>
          </p:cNvPr>
          <p:cNvSpPr txBox="1"/>
          <p:nvPr/>
        </p:nvSpPr>
        <p:spPr>
          <a:xfrm>
            <a:off x="273508" y="3879749"/>
            <a:ext cx="11530721" cy="1569660"/>
          </a:xfrm>
          <a:prstGeom prst="rect">
            <a:avLst/>
          </a:prstGeom>
          <a:noFill/>
        </p:spPr>
        <p:txBody>
          <a:bodyPr wrap="none" rtlCol="0">
            <a:spAutoFit/>
          </a:bodyPr>
          <a:lstStyle/>
          <a:p>
            <a:pPr algn="ctr"/>
            <a:r>
              <a:rPr kumimoji="1" lang="zh-CN" altLang="en-US" sz="4800" dirty="0">
                <a:solidFill>
                  <a:srgbClr val="ED4022"/>
                </a:solidFill>
                <a:latin typeface="Microsoft YaHei" panose="020B0503020204020204" pitchFamily="34" charset="-122"/>
                <a:ea typeface="Microsoft YaHei" panose="020B0503020204020204" pitchFamily="34" charset="-122"/>
              </a:rPr>
              <a:t>企业可以直接拿来“放心”使用的</a:t>
            </a:r>
            <a:r>
              <a:rPr kumimoji="1" lang="en-US" altLang="zh-CN" sz="4800" dirty="0" err="1">
                <a:solidFill>
                  <a:srgbClr val="ED4022"/>
                </a:solidFill>
                <a:latin typeface="Microsoft YaHei" panose="020B0503020204020204" pitchFamily="34" charset="-122"/>
                <a:ea typeface="Microsoft YaHei" panose="020B0503020204020204" pitchFamily="34" charset="-122"/>
              </a:rPr>
              <a:t>node.js</a:t>
            </a:r>
            <a:endParaRPr kumimoji="1" lang="en-US" altLang="zh-CN" sz="4800" dirty="0">
              <a:solidFill>
                <a:srgbClr val="ED4022"/>
              </a:solidFill>
              <a:latin typeface="Microsoft YaHei" panose="020B0503020204020204" pitchFamily="34" charset="-122"/>
              <a:ea typeface="Microsoft YaHei" panose="020B0503020204020204" pitchFamily="34" charset="-122"/>
            </a:endParaRPr>
          </a:p>
          <a:p>
            <a:pPr algn="ctr"/>
            <a:r>
              <a:rPr kumimoji="1" lang="zh-CN" altLang="en-US" sz="4800" dirty="0">
                <a:solidFill>
                  <a:srgbClr val="ED4022"/>
                </a:solidFill>
                <a:latin typeface="Microsoft YaHei" panose="020B0503020204020204" pitchFamily="34" charset="-122"/>
                <a:ea typeface="Microsoft YaHei" panose="020B0503020204020204" pitchFamily="34" charset="-122"/>
              </a:rPr>
              <a:t>解决方案</a:t>
            </a:r>
          </a:p>
        </p:txBody>
      </p:sp>
    </p:spTree>
    <p:extLst>
      <p:ext uri="{BB962C8B-B14F-4D97-AF65-F5344CB8AC3E}">
        <p14:creationId xmlns:p14="http://schemas.microsoft.com/office/powerpoint/2010/main" val="1169226507"/>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p:cNvSpPr txBox="1"/>
          <p:nvPr/>
        </p:nvSpPr>
        <p:spPr>
          <a:xfrm>
            <a:off x="471728" y="202737"/>
            <a:ext cx="2505814" cy="400110"/>
          </a:xfrm>
          <a:prstGeom prst="rect">
            <a:avLst/>
          </a:prstGeom>
          <a:noFill/>
        </p:spPr>
        <p:txBody>
          <a:bodyPr wrap="none" rtlCol="0">
            <a:spAutoFit/>
          </a:bodyPr>
          <a:lstStyle/>
          <a:p>
            <a:r>
              <a:rPr lang="en-US" altLang="zh-CN" sz="2000" dirty="0">
                <a:solidFill>
                  <a:srgbClr val="002B41"/>
                </a:solidFill>
                <a:latin typeface="微软雅黑" panose="020B0503020204020204" pitchFamily="34" charset="-122"/>
                <a:ea typeface="微软雅黑" panose="020B0503020204020204" pitchFamily="34" charset="-122"/>
              </a:rPr>
              <a:t>Node</a:t>
            </a:r>
            <a:r>
              <a:rPr lang="zh-CN" altLang="en-US" sz="2000" dirty="0">
                <a:solidFill>
                  <a:srgbClr val="002B41"/>
                </a:solidFill>
                <a:latin typeface="微软雅黑" panose="020B0503020204020204" pitchFamily="34" charset="-122"/>
                <a:ea typeface="微软雅黑" panose="020B0503020204020204" pitchFamily="34" charset="-122"/>
              </a:rPr>
              <a:t> </a:t>
            </a:r>
            <a:r>
              <a:rPr lang="en-US" altLang="zh-CN" sz="2000" dirty="0">
                <a:solidFill>
                  <a:srgbClr val="002B41"/>
                </a:solidFill>
                <a:latin typeface="微软雅黑" panose="020B0503020204020204" pitchFamily="34" charset="-122"/>
                <a:ea typeface="微软雅黑" panose="020B0503020204020204" pitchFamily="34" charset="-122"/>
              </a:rPr>
              <a:t>EE</a:t>
            </a:r>
            <a:r>
              <a:rPr lang="zh-CN" altLang="en-US" sz="2000" dirty="0">
                <a:solidFill>
                  <a:srgbClr val="002B41"/>
                </a:solidFill>
                <a:latin typeface="微软雅黑" panose="020B0503020204020204" pitchFamily="34" charset="-122"/>
                <a:ea typeface="微软雅黑" panose="020B0503020204020204" pitchFamily="34" charset="-122"/>
              </a:rPr>
              <a:t>的前世今生</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26" name="TextBox 76">
            <a:extLst>
              <a:ext uri="{FF2B5EF4-FFF2-40B4-BE49-F238E27FC236}">
                <a16:creationId xmlns:a16="http://schemas.microsoft.com/office/drawing/2014/main" id="{B77BB1DE-59D2-3B44-ABCC-4CDF4D71AEC3}"/>
              </a:ext>
            </a:extLst>
          </p:cNvPr>
          <p:cNvSpPr txBox="1"/>
          <p:nvPr/>
        </p:nvSpPr>
        <p:spPr>
          <a:xfrm>
            <a:off x="4668253" y="2193169"/>
            <a:ext cx="3769894" cy="3592504"/>
          </a:xfrm>
          <a:prstGeom prst="rect">
            <a:avLst/>
          </a:prstGeom>
          <a:noFill/>
        </p:spPr>
        <p:txBody>
          <a:bodyPr wrap="square" tIns="144000" bIns="0" rtlCol="0">
            <a:spAutoFit/>
          </a:bodyPr>
          <a:lstStyle/>
          <a:p>
            <a:pPr>
              <a:lnSpc>
                <a:spcPct val="150000"/>
              </a:lnSpc>
            </a:pPr>
            <a:r>
              <a:rPr kumimoji="1" lang="zh-CN" altLang="en-US" sz="3200" dirty="0">
                <a:solidFill>
                  <a:srgbClr val="002B41"/>
                </a:solidFill>
                <a:latin typeface="Microsoft YaHei" panose="020B0503020204020204" pitchFamily="34" charset="-122"/>
                <a:ea typeface="Microsoft YaHei" panose="020B0503020204020204" pitchFamily="34" charset="-122"/>
              </a:rPr>
              <a:t>开发时体验爽</a:t>
            </a:r>
            <a:endParaRPr kumimoji="1" lang="en-US" altLang="zh-CN" sz="3200" dirty="0">
              <a:solidFill>
                <a:srgbClr val="002B41"/>
              </a:solidFill>
              <a:latin typeface="Microsoft YaHei" panose="020B0503020204020204" pitchFamily="34" charset="-122"/>
              <a:ea typeface="Microsoft YaHei" panose="020B0503020204020204" pitchFamily="34" charset="-122"/>
            </a:endParaRPr>
          </a:p>
          <a:p>
            <a:pPr>
              <a:lnSpc>
                <a:spcPct val="150000"/>
              </a:lnSpc>
            </a:pPr>
            <a:r>
              <a:rPr lang="zh-CN" altLang="en-US" sz="3200" dirty="0">
                <a:solidFill>
                  <a:srgbClr val="002B41"/>
                </a:solidFill>
                <a:latin typeface="Microsoft YaHei" panose="020B0503020204020204" pitchFamily="34" charset="-122"/>
                <a:ea typeface="Microsoft YaHei" panose="020B0503020204020204" pitchFamily="34" charset="-122"/>
              </a:rPr>
              <a:t>运行时放心跑</a:t>
            </a:r>
            <a:endParaRPr lang="en-US" altLang="zh-CN" sz="3200" dirty="0">
              <a:solidFill>
                <a:srgbClr val="002B41"/>
              </a:solidFill>
              <a:latin typeface="Microsoft YaHei" panose="020B0503020204020204" pitchFamily="34" charset="-122"/>
              <a:ea typeface="Microsoft YaHei" panose="020B0503020204020204" pitchFamily="34" charset="-122"/>
            </a:endParaRPr>
          </a:p>
          <a:p>
            <a:pPr>
              <a:lnSpc>
                <a:spcPct val="150000"/>
              </a:lnSpc>
            </a:pPr>
            <a:r>
              <a:rPr kumimoji="1" lang="zh-CN" altLang="en-US" sz="3200" dirty="0">
                <a:solidFill>
                  <a:srgbClr val="002B41"/>
                </a:solidFill>
                <a:latin typeface="Microsoft YaHei" panose="020B0503020204020204" pitchFamily="34" charset="-122"/>
                <a:ea typeface="Microsoft YaHei" panose="020B0503020204020204" pitchFamily="34" charset="-122"/>
              </a:rPr>
              <a:t>故障时快速调</a:t>
            </a:r>
            <a:endParaRPr kumimoji="1" lang="en-US" altLang="zh-CN" sz="3200" dirty="0">
              <a:solidFill>
                <a:srgbClr val="002B41"/>
              </a:solidFill>
              <a:latin typeface="Microsoft YaHei" panose="020B0503020204020204" pitchFamily="34" charset="-122"/>
              <a:ea typeface="Microsoft YaHei" panose="020B0503020204020204" pitchFamily="34" charset="-122"/>
            </a:endParaRPr>
          </a:p>
          <a:p>
            <a:pPr lvl="0">
              <a:lnSpc>
                <a:spcPct val="150000"/>
              </a:lnSpc>
              <a:defRPr/>
            </a:pPr>
            <a:r>
              <a:rPr kumimoji="1" lang="zh-CN" altLang="en-US" sz="3200" dirty="0">
                <a:solidFill>
                  <a:srgbClr val="002B41"/>
                </a:solidFill>
                <a:latin typeface="Microsoft YaHei" panose="020B0503020204020204" pitchFamily="34" charset="-122"/>
                <a:ea typeface="Microsoft YaHei" panose="020B0503020204020204" pitchFamily="34" charset="-122"/>
              </a:rPr>
              <a:t>重构时尽管改</a:t>
            </a:r>
            <a:endParaRPr kumimoji="1" lang="en-US" altLang="zh-CN" sz="3200" dirty="0">
              <a:solidFill>
                <a:srgbClr val="002B41"/>
              </a:solidFill>
              <a:latin typeface="Microsoft YaHei" panose="020B0503020204020204" pitchFamily="34" charset="-122"/>
              <a:ea typeface="Microsoft YaHei" panose="020B0503020204020204" pitchFamily="34" charset="-122"/>
            </a:endParaRPr>
          </a:p>
          <a:p>
            <a:pPr algn="ctr"/>
            <a:endParaRPr lang="zh-CN" altLang="en-US" sz="3200" dirty="0">
              <a:solidFill>
                <a:srgbClr val="002B41"/>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9B5AA4F3-29A7-3C4F-B179-F1A72549AB17}"/>
              </a:ext>
            </a:extLst>
          </p:cNvPr>
          <p:cNvPicPr>
            <a:picLocks noChangeAspect="1"/>
          </p:cNvPicPr>
          <p:nvPr/>
        </p:nvPicPr>
        <p:blipFill>
          <a:blip r:embed="rId3"/>
          <a:stretch>
            <a:fillRect/>
          </a:stretch>
        </p:blipFill>
        <p:spPr>
          <a:xfrm>
            <a:off x="2778926" y="2193169"/>
            <a:ext cx="6634148" cy="3929316"/>
          </a:xfrm>
          <a:prstGeom prst="rect">
            <a:avLst/>
          </a:prstGeom>
        </p:spPr>
      </p:pic>
      <p:sp>
        <p:nvSpPr>
          <p:cNvPr id="7" name="TextBox 76">
            <a:extLst>
              <a:ext uri="{FF2B5EF4-FFF2-40B4-BE49-F238E27FC236}">
                <a16:creationId xmlns:a16="http://schemas.microsoft.com/office/drawing/2014/main" id="{08DED812-1B8A-A448-8609-298407604654}"/>
              </a:ext>
            </a:extLst>
          </p:cNvPr>
          <p:cNvSpPr txBox="1"/>
          <p:nvPr/>
        </p:nvSpPr>
        <p:spPr>
          <a:xfrm>
            <a:off x="4098758" y="818866"/>
            <a:ext cx="3769894" cy="707886"/>
          </a:xfrm>
          <a:prstGeom prst="rect">
            <a:avLst/>
          </a:prstGeom>
          <a:noFill/>
        </p:spPr>
        <p:txBody>
          <a:bodyPr wrap="square" rtlCol="0">
            <a:spAutoFit/>
          </a:bodyPr>
          <a:lstStyle/>
          <a:p>
            <a:pPr algn="ctr"/>
            <a:r>
              <a:rPr lang="zh-CN" altLang="en-US" sz="4000" dirty="0">
                <a:solidFill>
                  <a:srgbClr val="002B41"/>
                </a:solidFill>
                <a:latin typeface="微软雅黑" panose="020B0503020204020204" pitchFamily="34" charset="-122"/>
                <a:ea typeface="微软雅黑" panose="020B0503020204020204" pitchFamily="34" charset="-122"/>
              </a:rPr>
              <a:t>什么是</a:t>
            </a:r>
            <a:r>
              <a:rPr lang="en-US" altLang="zh-CN" sz="4000" dirty="0">
                <a:solidFill>
                  <a:srgbClr val="002B41"/>
                </a:solidFill>
                <a:latin typeface="微软雅黑" panose="020B0503020204020204" pitchFamily="34" charset="-122"/>
                <a:ea typeface="微软雅黑" panose="020B0503020204020204" pitchFamily="34" charset="-122"/>
              </a:rPr>
              <a:t>Node</a:t>
            </a:r>
            <a:r>
              <a:rPr lang="zh-CN" altLang="en-US" sz="4000" dirty="0">
                <a:solidFill>
                  <a:srgbClr val="002B41"/>
                </a:solidFill>
                <a:latin typeface="微软雅黑" panose="020B0503020204020204" pitchFamily="34" charset="-122"/>
                <a:ea typeface="微软雅黑" panose="020B0503020204020204" pitchFamily="34" charset="-122"/>
              </a:rPr>
              <a:t> </a:t>
            </a:r>
            <a:r>
              <a:rPr lang="en-US" altLang="zh-CN" sz="4000" dirty="0">
                <a:solidFill>
                  <a:srgbClr val="002B41"/>
                </a:solidFill>
                <a:latin typeface="微软雅黑" panose="020B0503020204020204" pitchFamily="34" charset="-122"/>
                <a:ea typeface="微软雅黑" panose="020B0503020204020204" pitchFamily="34" charset="-122"/>
              </a:rPr>
              <a:t>EE</a:t>
            </a:r>
            <a:r>
              <a:rPr lang="zh-CN" altLang="en-US" sz="4000" dirty="0">
                <a:solidFill>
                  <a:srgbClr val="002B41"/>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700424573"/>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76"/>
          <p:cNvSpPr txBox="1"/>
          <p:nvPr/>
        </p:nvSpPr>
        <p:spPr>
          <a:xfrm>
            <a:off x="471728" y="202737"/>
            <a:ext cx="2505814" cy="400110"/>
          </a:xfrm>
          <a:prstGeom prst="rect">
            <a:avLst/>
          </a:prstGeom>
          <a:noFill/>
        </p:spPr>
        <p:txBody>
          <a:bodyPr wrap="none" rtlCol="0">
            <a:spAutoFit/>
          </a:bodyPr>
          <a:lstStyle/>
          <a:p>
            <a:r>
              <a:rPr lang="en-US" altLang="zh-CN" sz="2000" dirty="0">
                <a:solidFill>
                  <a:srgbClr val="002B41"/>
                </a:solidFill>
                <a:latin typeface="微软雅黑" panose="020B0503020204020204" pitchFamily="34" charset="-122"/>
                <a:ea typeface="微软雅黑" panose="020B0503020204020204" pitchFamily="34" charset="-122"/>
              </a:rPr>
              <a:t>Node</a:t>
            </a:r>
            <a:r>
              <a:rPr lang="zh-CN" altLang="en-US" sz="2000" dirty="0">
                <a:solidFill>
                  <a:srgbClr val="002B41"/>
                </a:solidFill>
                <a:latin typeface="微软雅黑" panose="020B0503020204020204" pitchFamily="34" charset="-122"/>
                <a:ea typeface="微软雅黑" panose="020B0503020204020204" pitchFamily="34" charset="-122"/>
              </a:rPr>
              <a:t> </a:t>
            </a:r>
            <a:r>
              <a:rPr lang="en-US" altLang="zh-CN" sz="2000" dirty="0">
                <a:solidFill>
                  <a:srgbClr val="002B41"/>
                </a:solidFill>
                <a:latin typeface="微软雅黑" panose="020B0503020204020204" pitchFamily="34" charset="-122"/>
                <a:ea typeface="微软雅黑" panose="020B0503020204020204" pitchFamily="34" charset="-122"/>
              </a:rPr>
              <a:t>EE</a:t>
            </a:r>
            <a:r>
              <a:rPr lang="zh-CN" altLang="en-US" sz="2000" dirty="0">
                <a:solidFill>
                  <a:srgbClr val="002B41"/>
                </a:solidFill>
                <a:latin typeface="微软雅黑" panose="020B0503020204020204" pitchFamily="34" charset="-122"/>
                <a:ea typeface="微软雅黑" panose="020B0503020204020204" pitchFamily="34" charset="-122"/>
              </a:rPr>
              <a:t>的前世今生</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8" name="TextBox 76">
            <a:extLst>
              <a:ext uri="{FF2B5EF4-FFF2-40B4-BE49-F238E27FC236}">
                <a16:creationId xmlns:a16="http://schemas.microsoft.com/office/drawing/2014/main" id="{CE8A40FB-1C58-8A48-B2D7-46200DA78DC1}"/>
              </a:ext>
            </a:extLst>
          </p:cNvPr>
          <p:cNvSpPr txBox="1"/>
          <p:nvPr/>
        </p:nvSpPr>
        <p:spPr>
          <a:xfrm>
            <a:off x="0" y="2988635"/>
            <a:ext cx="12192000" cy="830997"/>
          </a:xfrm>
          <a:prstGeom prst="rect">
            <a:avLst/>
          </a:prstGeom>
          <a:noFill/>
        </p:spPr>
        <p:txBody>
          <a:bodyPr wrap="square" rtlCol="0">
            <a:spAutoFit/>
          </a:bodyPr>
          <a:lstStyle/>
          <a:p>
            <a:pPr algn="ctr"/>
            <a:r>
              <a:rPr lang="zh-CN" altLang="en-US" sz="4800" b="1" dirty="0">
                <a:solidFill>
                  <a:srgbClr val="002B41"/>
                </a:solidFill>
                <a:latin typeface="微软雅黑" panose="020B0503020204020204" pitchFamily="34" charset="-122"/>
                <a:ea typeface="微软雅黑" panose="020B0503020204020204" pitchFamily="34" charset="-122"/>
              </a:rPr>
              <a:t>“做企业和开发者喜欢的</a:t>
            </a:r>
            <a:r>
              <a:rPr lang="en-US" altLang="zh-CN" sz="4800" b="1" dirty="0">
                <a:solidFill>
                  <a:srgbClr val="002B41"/>
                </a:solidFill>
                <a:latin typeface="微软雅黑" panose="020B0503020204020204" pitchFamily="34" charset="-122"/>
                <a:ea typeface="微软雅黑" panose="020B0503020204020204" pitchFamily="34" charset="-122"/>
              </a:rPr>
              <a:t>Node</a:t>
            </a:r>
            <a:r>
              <a:rPr lang="zh-CN" altLang="en-US" sz="4800" b="1" dirty="0">
                <a:solidFill>
                  <a:srgbClr val="002B41"/>
                </a:solidFill>
                <a:latin typeface="微软雅黑" panose="020B0503020204020204" pitchFamily="34" charset="-122"/>
                <a:ea typeface="微软雅黑" panose="020B0503020204020204" pitchFamily="34" charset="-122"/>
              </a:rPr>
              <a:t> </a:t>
            </a:r>
            <a:r>
              <a:rPr lang="en-US" altLang="zh-CN" sz="4800" b="1" dirty="0">
                <a:solidFill>
                  <a:srgbClr val="002B41"/>
                </a:solidFill>
                <a:latin typeface="微软雅黑" panose="020B0503020204020204" pitchFamily="34" charset="-122"/>
                <a:ea typeface="微软雅黑" panose="020B0503020204020204" pitchFamily="34" charset="-122"/>
              </a:rPr>
              <a:t>EE</a:t>
            </a:r>
            <a:r>
              <a:rPr lang="zh-CN" altLang="en-US" sz="4800" b="1" dirty="0">
                <a:solidFill>
                  <a:srgbClr val="002B41"/>
                </a:solidFill>
                <a:latin typeface="微软雅黑" panose="020B0503020204020204" pitchFamily="34" charset="-122"/>
                <a:ea typeface="微软雅黑" panose="020B0503020204020204" pitchFamily="34" charset="-122"/>
              </a:rPr>
              <a:t>方案”</a:t>
            </a:r>
          </a:p>
        </p:txBody>
      </p:sp>
      <p:sp>
        <p:nvSpPr>
          <p:cNvPr id="12" name="TextBox 76">
            <a:extLst>
              <a:ext uri="{FF2B5EF4-FFF2-40B4-BE49-F238E27FC236}">
                <a16:creationId xmlns:a16="http://schemas.microsoft.com/office/drawing/2014/main" id="{67623DD2-8E66-FA4E-996F-3CD30E29AD39}"/>
              </a:ext>
            </a:extLst>
          </p:cNvPr>
          <p:cNvSpPr txBox="1"/>
          <p:nvPr/>
        </p:nvSpPr>
        <p:spPr>
          <a:xfrm>
            <a:off x="7087986" y="4171812"/>
            <a:ext cx="3485803" cy="461665"/>
          </a:xfrm>
          <a:prstGeom prst="rect">
            <a:avLst/>
          </a:prstGeom>
          <a:noFill/>
        </p:spPr>
        <p:txBody>
          <a:bodyPr wrap="square" rtlCol="0">
            <a:spAutoFit/>
          </a:bodyPr>
          <a:lstStyle/>
          <a:p>
            <a:pPr algn="r"/>
            <a:r>
              <a:rPr lang="en-US" altLang="zh-CN" sz="2400" b="1" dirty="0">
                <a:solidFill>
                  <a:srgbClr val="002B41"/>
                </a:solidFill>
                <a:latin typeface="微软雅黑" panose="020B0503020204020204" pitchFamily="34" charset="-122"/>
                <a:ea typeface="微软雅黑" panose="020B0503020204020204" pitchFamily="34" charset="-122"/>
              </a:rPr>
              <a:t>—</a:t>
            </a:r>
            <a:r>
              <a:rPr lang="zh-CN" altLang="en-US" sz="2400" b="1" dirty="0">
                <a:solidFill>
                  <a:srgbClr val="002B41"/>
                </a:solidFill>
                <a:latin typeface="微软雅黑" panose="020B0503020204020204" pitchFamily="34" charset="-122"/>
                <a:ea typeface="微软雅黑" panose="020B0503020204020204" pitchFamily="34" charset="-122"/>
              </a:rPr>
              <a:t> </a:t>
            </a:r>
            <a:r>
              <a:rPr lang="en-US" altLang="zh-CN" sz="2400" b="1" dirty="0">
                <a:solidFill>
                  <a:srgbClr val="002B41"/>
                </a:solidFill>
                <a:latin typeface="微软雅黑" panose="020B0503020204020204" pitchFamily="34" charset="-122"/>
                <a:ea typeface="微软雅黑" panose="020B0503020204020204" pitchFamily="34" charset="-122"/>
              </a:rPr>
              <a:t>Rockerjs</a:t>
            </a:r>
            <a:r>
              <a:rPr lang="zh-CN" altLang="en-US" sz="2400" b="1" dirty="0">
                <a:solidFill>
                  <a:srgbClr val="002B41"/>
                </a:solidFill>
                <a:latin typeface="微软雅黑" panose="020B0503020204020204" pitchFamily="34" charset="-122"/>
                <a:ea typeface="微软雅黑" panose="020B0503020204020204" pitchFamily="34" charset="-122"/>
              </a:rPr>
              <a:t>的目标</a:t>
            </a:r>
          </a:p>
        </p:txBody>
      </p:sp>
    </p:spTree>
    <p:extLst>
      <p:ext uri="{BB962C8B-B14F-4D97-AF65-F5344CB8AC3E}">
        <p14:creationId xmlns:p14="http://schemas.microsoft.com/office/powerpoint/2010/main" val="992507701"/>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Line 16"/>
          <p:cNvSpPr>
            <a:spLocks noChangeShapeType="1"/>
          </p:cNvSpPr>
          <p:nvPr/>
        </p:nvSpPr>
        <p:spPr bwMode="auto">
          <a:xfrm flipH="1">
            <a:off x="3724539" y="-179684"/>
            <a:ext cx="4072921" cy="7040124"/>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lumMod val="95000"/>
                </a:schemeClr>
              </a:solidFill>
            </a:endParaRPr>
          </a:p>
        </p:txBody>
      </p:sp>
      <p:sp>
        <p:nvSpPr>
          <p:cNvPr id="3" name="Line 18"/>
          <p:cNvSpPr>
            <a:spLocks noChangeShapeType="1"/>
          </p:cNvSpPr>
          <p:nvPr/>
        </p:nvSpPr>
        <p:spPr bwMode="auto">
          <a:xfrm flipH="1" flipV="1">
            <a:off x="1904214" y="-1"/>
            <a:ext cx="6243498" cy="6890832"/>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lumMod val="95000"/>
                </a:schemeClr>
              </a:solidFill>
            </a:endParaRPr>
          </a:p>
        </p:txBody>
      </p:sp>
      <p:sp>
        <p:nvSpPr>
          <p:cNvPr id="4" name="Line 17"/>
          <p:cNvSpPr>
            <a:spLocks noChangeShapeType="1"/>
          </p:cNvSpPr>
          <p:nvPr/>
        </p:nvSpPr>
        <p:spPr bwMode="auto">
          <a:xfrm>
            <a:off x="0" y="2500664"/>
            <a:ext cx="12192000" cy="3271025"/>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lumMod val="95000"/>
                </a:schemeClr>
              </a:solidFill>
            </a:endParaRPr>
          </a:p>
        </p:txBody>
      </p:sp>
      <p:sp>
        <p:nvSpPr>
          <p:cNvPr id="5" name="Freeform 5"/>
          <p:cNvSpPr/>
          <p:nvPr/>
        </p:nvSpPr>
        <p:spPr bwMode="auto">
          <a:xfrm>
            <a:off x="2335428" y="0"/>
            <a:ext cx="7521143" cy="6890833"/>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 name="connsiteX0" fmla="*/ 4048 w 7779"/>
              <a:gd name="connsiteY0" fmla="*/ 0 h 10000"/>
              <a:gd name="connsiteX1" fmla="*/ 7779 w 7779"/>
              <a:gd name="connsiteY1" fmla="*/ 0 h 10000"/>
              <a:gd name="connsiteX2" fmla="*/ 7779 w 7779"/>
              <a:gd name="connsiteY2" fmla="*/ 10000 h 10000"/>
              <a:gd name="connsiteX3" fmla="*/ 0 w 7779"/>
              <a:gd name="connsiteY3" fmla="*/ 7610 h 10000"/>
              <a:gd name="connsiteX4" fmla="*/ 4048 w 7779"/>
              <a:gd name="connsiteY4" fmla="*/ 0 h 10000"/>
              <a:gd name="connsiteX0-1" fmla="*/ 5204 w 14475"/>
              <a:gd name="connsiteY0-2" fmla="*/ 0 h 9785"/>
              <a:gd name="connsiteX1-3" fmla="*/ 10000 w 14475"/>
              <a:gd name="connsiteY1-4" fmla="*/ 0 h 9785"/>
              <a:gd name="connsiteX2-5" fmla="*/ 14475 w 14475"/>
              <a:gd name="connsiteY2-6" fmla="*/ 9785 h 9785"/>
              <a:gd name="connsiteX3-7" fmla="*/ 0 w 14475"/>
              <a:gd name="connsiteY3-8" fmla="*/ 7610 h 9785"/>
              <a:gd name="connsiteX4-9" fmla="*/ 5204 w 14475"/>
              <a:gd name="connsiteY4-10" fmla="*/ 0 h 9785"/>
              <a:gd name="connsiteX0-11" fmla="*/ 5713 w 12118"/>
              <a:gd name="connsiteY0-12" fmla="*/ 0 h 10000"/>
              <a:gd name="connsiteX1-13" fmla="*/ 9026 w 12118"/>
              <a:gd name="connsiteY1-14" fmla="*/ 0 h 10000"/>
              <a:gd name="connsiteX2-15" fmla="*/ 12118 w 12118"/>
              <a:gd name="connsiteY2-16" fmla="*/ 10000 h 10000"/>
              <a:gd name="connsiteX3-17" fmla="*/ 0 w 12118"/>
              <a:gd name="connsiteY3-18" fmla="*/ 8114 h 10000"/>
              <a:gd name="connsiteX4-19" fmla="*/ 5713 w 12118"/>
              <a:gd name="connsiteY4-20" fmla="*/ 0 h 10000"/>
              <a:gd name="connsiteX0-21" fmla="*/ 6684 w 13089"/>
              <a:gd name="connsiteY0-22" fmla="*/ 0 h 10000"/>
              <a:gd name="connsiteX1-23" fmla="*/ 9997 w 13089"/>
              <a:gd name="connsiteY1-24" fmla="*/ 0 h 10000"/>
              <a:gd name="connsiteX2-25" fmla="*/ 13089 w 13089"/>
              <a:gd name="connsiteY2-26" fmla="*/ 10000 h 10000"/>
              <a:gd name="connsiteX3-27" fmla="*/ 0 w 13089"/>
              <a:gd name="connsiteY3-28" fmla="*/ 8173 h 10000"/>
              <a:gd name="connsiteX4-29" fmla="*/ 6684 w 13089"/>
              <a:gd name="connsiteY4-30" fmla="*/ 0 h 10000"/>
              <a:gd name="connsiteX0-31" fmla="*/ 2369 w 8774"/>
              <a:gd name="connsiteY0-32" fmla="*/ 0 h 10000"/>
              <a:gd name="connsiteX1-33" fmla="*/ 5682 w 8774"/>
              <a:gd name="connsiteY1-34" fmla="*/ 0 h 10000"/>
              <a:gd name="connsiteX2-35" fmla="*/ 8774 w 8774"/>
              <a:gd name="connsiteY2-36" fmla="*/ 10000 h 10000"/>
              <a:gd name="connsiteX3-37" fmla="*/ 0 w 8774"/>
              <a:gd name="connsiteY3-38" fmla="*/ 7222 h 10000"/>
              <a:gd name="connsiteX4-39" fmla="*/ 2369 w 8774"/>
              <a:gd name="connsiteY4-4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774" h="10000">
                <a:moveTo>
                  <a:pt x="2369" y="0"/>
                </a:moveTo>
                <a:lnTo>
                  <a:pt x="5682" y="0"/>
                </a:lnTo>
                <a:lnTo>
                  <a:pt x="8774" y="10000"/>
                </a:lnTo>
                <a:lnTo>
                  <a:pt x="0" y="7222"/>
                </a:lnTo>
                <a:lnTo>
                  <a:pt x="2369"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6" name="TextBox 76"/>
          <p:cNvSpPr txBox="1"/>
          <p:nvPr/>
        </p:nvSpPr>
        <p:spPr>
          <a:xfrm>
            <a:off x="4927765" y="1992830"/>
            <a:ext cx="2336473" cy="1015663"/>
          </a:xfrm>
          <a:prstGeom prst="rect">
            <a:avLst/>
          </a:prstGeom>
          <a:noFill/>
          <a:effectLst/>
        </p:spPr>
        <p:txBody>
          <a:bodyPr wrap="none" rtlCol="0">
            <a:spAutoFit/>
          </a:bodyPr>
          <a:lstStyle/>
          <a:p>
            <a:pPr algn="ctr"/>
            <a:r>
              <a:rPr lang="en-US" altLang="zh-CN" sz="6000" dirty="0">
                <a:solidFill>
                  <a:schemeClr val="bg1">
                    <a:lumMod val="95000"/>
                  </a:schemeClr>
                </a:solidFill>
                <a:latin typeface="微软雅黑" panose="020B0503020204020204" pitchFamily="34" charset="-122"/>
                <a:ea typeface="微软雅黑" panose="020B0503020204020204" pitchFamily="34" charset="-122"/>
              </a:rPr>
              <a:t>Part</a:t>
            </a:r>
            <a:r>
              <a:rPr lang="zh-CN" altLang="en-US" sz="6000" dirty="0">
                <a:solidFill>
                  <a:schemeClr val="bg1">
                    <a:lumMod val="95000"/>
                  </a:schemeClr>
                </a:solidFill>
                <a:latin typeface="微软雅黑" panose="020B0503020204020204" pitchFamily="34" charset="-122"/>
                <a:ea typeface="微软雅黑" panose="020B0503020204020204" pitchFamily="34" charset="-122"/>
              </a:rPr>
              <a:t> </a:t>
            </a:r>
            <a:r>
              <a:rPr lang="en-US" altLang="zh-CN" sz="6000" dirty="0">
                <a:solidFill>
                  <a:schemeClr val="bg1">
                    <a:lumMod val="95000"/>
                  </a:schemeClr>
                </a:solidFill>
                <a:latin typeface="微软雅黑" panose="020B0503020204020204" pitchFamily="34" charset="-122"/>
                <a:ea typeface="微软雅黑" panose="020B0503020204020204" pitchFamily="34" charset="-122"/>
              </a:rPr>
              <a:t>2</a:t>
            </a:r>
            <a:endParaRPr lang="zh-CN" altLang="en-US" sz="60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9" name="TextBox 76"/>
          <p:cNvSpPr txBox="1"/>
          <p:nvPr/>
        </p:nvSpPr>
        <p:spPr>
          <a:xfrm>
            <a:off x="3409949" y="3551401"/>
            <a:ext cx="5372100" cy="584775"/>
          </a:xfrm>
          <a:prstGeom prst="rect">
            <a:avLst/>
          </a:prstGeom>
          <a:noFill/>
          <a:effectLst/>
        </p:spPr>
        <p:txBody>
          <a:bodyPr wrap="square" rtlCol="0">
            <a:spAutoFit/>
          </a:bodyPr>
          <a:lstStyle/>
          <a:p>
            <a:pPr algn="ctr"/>
            <a:r>
              <a:rPr lang="en-US" altLang="zh-CN" sz="3200" dirty="0">
                <a:solidFill>
                  <a:schemeClr val="bg1">
                    <a:lumMod val="95000"/>
                  </a:schemeClr>
                </a:solidFill>
                <a:latin typeface="微软雅黑" panose="020B0503020204020204" pitchFamily="34" charset="-122"/>
                <a:ea typeface="微软雅黑" panose="020B0503020204020204" pitchFamily="34" charset="-122"/>
              </a:rPr>
              <a:t>Rockerjs</a:t>
            </a:r>
            <a:r>
              <a:rPr lang="zh-CN" altLang="en-US" sz="3200" dirty="0">
                <a:solidFill>
                  <a:schemeClr val="bg1">
                    <a:lumMod val="95000"/>
                  </a:schemeClr>
                </a:solidFill>
                <a:latin typeface="微软雅黑" panose="020B0503020204020204" pitchFamily="34" charset="-122"/>
                <a:ea typeface="微软雅黑" panose="020B0503020204020204" pitchFamily="34" charset="-122"/>
              </a:rPr>
              <a:t>的野蛮生长</a:t>
            </a:r>
          </a:p>
        </p:txBody>
      </p:sp>
    </p:spTree>
    <p:extLst>
      <p:ext uri="{BB962C8B-B14F-4D97-AF65-F5344CB8AC3E}">
        <p14:creationId xmlns:p14="http://schemas.microsoft.com/office/powerpoint/2010/main" val="524711374"/>
      </p:ext>
    </p:extLst>
  </p:cSld>
  <p:clrMapOvr>
    <a:masterClrMapping/>
  </p:clrMapOvr>
  <p:transition>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76"/>
          <p:cNvSpPr txBox="1"/>
          <p:nvPr/>
        </p:nvSpPr>
        <p:spPr>
          <a:xfrm>
            <a:off x="471728" y="202737"/>
            <a:ext cx="2482667" cy="400110"/>
          </a:xfrm>
          <a:prstGeom prst="rect">
            <a:avLst/>
          </a:prstGeom>
          <a:noFill/>
        </p:spPr>
        <p:txBody>
          <a:bodyPr wrap="none" rtlCol="0">
            <a:spAutoFit/>
          </a:bodyPr>
          <a:lstStyle/>
          <a:p>
            <a:r>
              <a:rPr lang="en-US" altLang="zh-CN" sz="2000" dirty="0">
                <a:solidFill>
                  <a:srgbClr val="002B41"/>
                </a:solidFill>
                <a:latin typeface="微软雅黑" panose="020B0503020204020204" pitchFamily="34" charset="-122"/>
                <a:ea typeface="微软雅黑" panose="020B0503020204020204" pitchFamily="34" charset="-122"/>
              </a:rPr>
              <a:t>Rockerjs</a:t>
            </a:r>
            <a:r>
              <a:rPr lang="zh-CN" altLang="en-US" sz="2000" dirty="0">
                <a:solidFill>
                  <a:srgbClr val="002B41"/>
                </a:solidFill>
                <a:latin typeface="微软雅黑" panose="020B0503020204020204" pitchFamily="34" charset="-122"/>
                <a:ea typeface="微软雅黑" panose="020B0503020204020204" pitchFamily="34" charset="-122"/>
              </a:rPr>
              <a:t>的野蛮生长</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5" name="TextBox 76">
            <a:extLst>
              <a:ext uri="{FF2B5EF4-FFF2-40B4-BE49-F238E27FC236}">
                <a16:creationId xmlns:a16="http://schemas.microsoft.com/office/drawing/2014/main" id="{313E0F28-0838-A740-B743-3D9B997210AE}"/>
              </a:ext>
            </a:extLst>
          </p:cNvPr>
          <p:cNvSpPr txBox="1"/>
          <p:nvPr/>
        </p:nvSpPr>
        <p:spPr>
          <a:xfrm>
            <a:off x="0" y="1536441"/>
            <a:ext cx="12192000" cy="646331"/>
          </a:xfrm>
          <a:prstGeom prst="rect">
            <a:avLst/>
          </a:prstGeom>
          <a:noFill/>
        </p:spPr>
        <p:txBody>
          <a:bodyPr wrap="square" rtlCol="0">
            <a:spAutoFit/>
          </a:bodyPr>
          <a:lstStyle/>
          <a:p>
            <a:pPr algn="ctr"/>
            <a:r>
              <a:rPr lang="en-US" altLang="zh-CN" sz="3600" dirty="0">
                <a:solidFill>
                  <a:srgbClr val="002B41"/>
                </a:solidFill>
                <a:latin typeface="微软雅黑" panose="020B0503020204020204" pitchFamily="34" charset="-122"/>
                <a:ea typeface="微软雅黑" panose="020B0503020204020204" pitchFamily="34" charset="-122"/>
              </a:rPr>
              <a:t>Rockerjs</a:t>
            </a:r>
            <a:r>
              <a:rPr lang="zh-CN" altLang="en-US" sz="3600" dirty="0">
                <a:solidFill>
                  <a:srgbClr val="002B41"/>
                </a:solidFill>
                <a:latin typeface="微软雅黑" panose="020B0503020204020204" pitchFamily="34" charset="-122"/>
                <a:ea typeface="微软雅黑" panose="020B0503020204020204" pitchFamily="34" charset="-122"/>
              </a:rPr>
              <a:t>是什么：</a:t>
            </a:r>
          </a:p>
        </p:txBody>
      </p:sp>
      <p:sp>
        <p:nvSpPr>
          <p:cNvPr id="13" name="TextBox 76">
            <a:extLst>
              <a:ext uri="{FF2B5EF4-FFF2-40B4-BE49-F238E27FC236}">
                <a16:creationId xmlns:a16="http://schemas.microsoft.com/office/drawing/2014/main" id="{66F470AF-7F12-334D-9641-5E6AB5D58090}"/>
              </a:ext>
            </a:extLst>
          </p:cNvPr>
          <p:cNvSpPr txBox="1"/>
          <p:nvPr/>
        </p:nvSpPr>
        <p:spPr>
          <a:xfrm>
            <a:off x="1961147" y="2900347"/>
            <a:ext cx="8269705" cy="1884555"/>
          </a:xfrm>
          <a:prstGeom prst="rect">
            <a:avLst/>
          </a:prstGeom>
          <a:noFill/>
        </p:spPr>
        <p:txBody>
          <a:bodyPr wrap="square" rtlCol="0">
            <a:spAutoFit/>
          </a:bodyPr>
          <a:lstStyle/>
          <a:p>
            <a:pPr>
              <a:lnSpc>
                <a:spcPct val="150000"/>
              </a:lnSpc>
            </a:pPr>
            <a:r>
              <a:rPr lang="en-US" altLang="zh-CN" sz="2000" dirty="0">
                <a:solidFill>
                  <a:srgbClr val="002B41"/>
                </a:solidFill>
                <a:latin typeface="微软雅黑" panose="020B0503020204020204" pitchFamily="34" charset="-122"/>
                <a:ea typeface="微软雅黑" panose="020B0503020204020204" pitchFamily="34" charset="-122"/>
              </a:rPr>
              <a:t>Rockerjs</a:t>
            </a:r>
            <a:r>
              <a:rPr lang="zh-CN" altLang="en-US" sz="2000" dirty="0">
                <a:solidFill>
                  <a:srgbClr val="002B41"/>
                </a:solidFill>
                <a:latin typeface="微软雅黑" panose="020B0503020204020204" pitchFamily="34" charset="-122"/>
                <a:ea typeface="微软雅黑" panose="020B0503020204020204" pitchFamily="34" charset="-122"/>
              </a:rPr>
              <a:t>是微店对</a:t>
            </a:r>
            <a:r>
              <a:rPr lang="en-US" altLang="zh-CN" sz="2000" dirty="0">
                <a:solidFill>
                  <a:srgbClr val="002B41"/>
                </a:solidFill>
                <a:latin typeface="微软雅黑" panose="020B0503020204020204" pitchFamily="34" charset="-122"/>
                <a:ea typeface="微软雅黑" panose="020B0503020204020204" pitchFamily="34" charset="-122"/>
              </a:rPr>
              <a:t>Node EE</a:t>
            </a:r>
            <a:r>
              <a:rPr lang="zh-CN" altLang="en-US" sz="2000" dirty="0">
                <a:solidFill>
                  <a:srgbClr val="002B41"/>
                </a:solidFill>
                <a:latin typeface="微软雅黑" panose="020B0503020204020204" pitchFamily="34" charset="-122"/>
                <a:ea typeface="微软雅黑" panose="020B0503020204020204" pitchFamily="34" charset="-122"/>
              </a:rPr>
              <a:t>的一种探索和实现。它基于注解提供 </a:t>
            </a:r>
            <a:r>
              <a:rPr lang="en-US" altLang="zh-CN" sz="2000" dirty="0">
                <a:solidFill>
                  <a:srgbClr val="002B41"/>
                </a:solidFill>
                <a:latin typeface="微软雅黑" panose="020B0503020204020204" pitchFamily="34" charset="-122"/>
                <a:ea typeface="微软雅黑" panose="020B0503020204020204" pitchFamily="34" charset="-122"/>
              </a:rPr>
              <a:t>IoC</a:t>
            </a:r>
            <a:r>
              <a:rPr lang="zh-CN" altLang="en-US" sz="2000" dirty="0">
                <a:solidFill>
                  <a:srgbClr val="002B41"/>
                </a:solidFill>
                <a:latin typeface="微软雅黑" panose="020B0503020204020204" pitchFamily="34" charset="-122"/>
                <a:ea typeface="微软雅黑" panose="020B0503020204020204" pitchFamily="34" charset="-122"/>
              </a:rPr>
              <a:t> 和 </a:t>
            </a:r>
            <a:r>
              <a:rPr lang="en-US" altLang="zh-CN" sz="2000" dirty="0">
                <a:solidFill>
                  <a:srgbClr val="002B41"/>
                </a:solidFill>
                <a:latin typeface="微软雅黑" panose="020B0503020204020204" pitchFamily="34" charset="-122"/>
                <a:ea typeface="微软雅黑" panose="020B0503020204020204" pitchFamily="34" charset="-122"/>
              </a:rPr>
              <a:t>AOP</a:t>
            </a:r>
            <a:r>
              <a:rPr lang="zh-CN" altLang="en-US" sz="2000" dirty="0">
                <a:solidFill>
                  <a:srgbClr val="002B41"/>
                </a:solidFill>
                <a:latin typeface="微软雅黑" panose="020B0503020204020204" pitchFamily="34" charset="-122"/>
                <a:ea typeface="微软雅黑" panose="020B0503020204020204" pitchFamily="34" charset="-122"/>
              </a:rPr>
              <a:t> 的特性在简化模块依赖的同时让编码二维化，基于此衍生出来了</a:t>
            </a:r>
            <a:r>
              <a:rPr lang="en-US" altLang="zh-CN" sz="2000" dirty="0">
                <a:solidFill>
                  <a:srgbClr val="002B41"/>
                </a:solidFill>
                <a:latin typeface="微软雅黑" panose="020B0503020204020204" pitchFamily="34" charset="-122"/>
                <a:ea typeface="微软雅黑" panose="020B0503020204020204" pitchFamily="34" charset="-122"/>
              </a:rPr>
              <a:t>MVC</a:t>
            </a:r>
            <a:r>
              <a:rPr lang="zh-CN" altLang="en-US" sz="2000" dirty="0">
                <a:solidFill>
                  <a:srgbClr val="002B41"/>
                </a:solidFill>
                <a:latin typeface="微软雅黑" panose="020B0503020204020204" pitchFamily="34" charset="-122"/>
                <a:ea typeface="微软雅黑" panose="020B0503020204020204" pitchFamily="34" charset="-122"/>
              </a:rPr>
              <a:t>框架、</a:t>
            </a:r>
            <a:r>
              <a:rPr lang="en-US" altLang="zh-CN" sz="2000" dirty="0">
                <a:solidFill>
                  <a:srgbClr val="002B41"/>
                </a:solidFill>
                <a:latin typeface="微软雅黑" panose="020B0503020204020204" pitchFamily="34" charset="-122"/>
                <a:ea typeface="微软雅黑" panose="020B0503020204020204" pitchFamily="34" charset="-122"/>
              </a:rPr>
              <a:t>RPC</a:t>
            </a:r>
            <a:r>
              <a:rPr lang="zh-CN" altLang="en-US" sz="2000" dirty="0">
                <a:solidFill>
                  <a:srgbClr val="002B41"/>
                </a:solidFill>
                <a:latin typeface="微软雅黑" panose="020B0503020204020204" pitchFamily="34" charset="-122"/>
                <a:ea typeface="微软雅黑" panose="020B0503020204020204" pitchFamily="34" charset="-122"/>
              </a:rPr>
              <a:t>、</a:t>
            </a:r>
            <a:r>
              <a:rPr lang="en-US" altLang="zh-CN" sz="2000" dirty="0">
                <a:solidFill>
                  <a:srgbClr val="002B41"/>
                </a:solidFill>
                <a:latin typeface="微软雅黑" panose="020B0503020204020204" pitchFamily="34" charset="-122"/>
                <a:ea typeface="微软雅黑" panose="020B0503020204020204" pitchFamily="34" charset="-122"/>
              </a:rPr>
              <a:t>ORM</a:t>
            </a:r>
            <a:r>
              <a:rPr lang="zh-CN" altLang="en-US" sz="2000" dirty="0">
                <a:solidFill>
                  <a:srgbClr val="002B41"/>
                </a:solidFill>
                <a:latin typeface="微软雅黑" panose="020B0503020204020204" pitchFamily="34" charset="-122"/>
                <a:ea typeface="微软雅黑" panose="020B0503020204020204" pitchFamily="34" charset="-122"/>
              </a:rPr>
              <a:t>、</a:t>
            </a:r>
            <a:r>
              <a:rPr lang="en-US" altLang="zh-CN" sz="2000" dirty="0">
                <a:solidFill>
                  <a:srgbClr val="002B41"/>
                </a:solidFill>
                <a:latin typeface="微软雅黑" panose="020B0503020204020204" pitchFamily="34" charset="-122"/>
                <a:ea typeface="微软雅黑" panose="020B0503020204020204" pitchFamily="34" charset="-122"/>
              </a:rPr>
              <a:t>ThreadLocal </a:t>
            </a:r>
            <a:r>
              <a:rPr lang="zh-CN" altLang="en-US" sz="2000" dirty="0">
                <a:solidFill>
                  <a:srgbClr val="002B41"/>
                </a:solidFill>
                <a:latin typeface="微软雅黑" panose="020B0503020204020204" pitchFamily="34" charset="-122"/>
                <a:ea typeface="微软雅黑" panose="020B0503020204020204" pitchFamily="34" charset="-122"/>
              </a:rPr>
              <a:t>、</a:t>
            </a:r>
            <a:r>
              <a:rPr lang="en-US" altLang="zh-CN" sz="2000" dirty="0">
                <a:solidFill>
                  <a:srgbClr val="002B41"/>
                </a:solidFill>
                <a:latin typeface="微软雅黑" panose="020B0503020204020204" pitchFamily="34" charset="-122"/>
                <a:ea typeface="微软雅黑" panose="020B0503020204020204" pitchFamily="34" charset="-122"/>
              </a:rPr>
              <a:t>trace</a:t>
            </a:r>
            <a:r>
              <a:rPr lang="zh-CN" altLang="en-US" sz="2000" dirty="0">
                <a:solidFill>
                  <a:srgbClr val="002B41"/>
                </a:solidFill>
                <a:latin typeface="微软雅黑" panose="020B0503020204020204" pitchFamily="34" charset="-122"/>
                <a:ea typeface="微软雅黑" panose="020B0503020204020204" pitchFamily="34" charset="-122"/>
              </a:rPr>
              <a:t>、</a:t>
            </a:r>
            <a:r>
              <a:rPr lang="en-US" altLang="zh-CN" sz="2000" dirty="0">
                <a:solidFill>
                  <a:srgbClr val="002B41"/>
                </a:solidFill>
                <a:latin typeface="微软雅黑" panose="020B0503020204020204" pitchFamily="34" charset="-122"/>
                <a:ea typeface="微软雅黑" panose="020B0503020204020204" pitchFamily="34" charset="-122"/>
              </a:rPr>
              <a:t>SPI</a:t>
            </a:r>
            <a:r>
              <a:rPr lang="zh-CN" altLang="en-US" sz="2000" dirty="0">
                <a:solidFill>
                  <a:srgbClr val="002B41"/>
                </a:solidFill>
                <a:latin typeface="微软雅黑" panose="020B0503020204020204" pitchFamily="34" charset="-122"/>
                <a:ea typeface="微软雅黑" panose="020B0503020204020204" pitchFamily="34" charset="-122"/>
              </a:rPr>
              <a:t>、分布式事务及容器监控等中间件，目前微店内部多个平台与外网服务基于此而生</a:t>
            </a:r>
            <a:endParaRPr lang="zh-CN" altLang="en-US" sz="3600" dirty="0">
              <a:solidFill>
                <a:srgbClr val="002B4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14045165"/>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p:cNvSpPr txBox="1"/>
          <p:nvPr/>
        </p:nvSpPr>
        <p:spPr>
          <a:xfrm>
            <a:off x="471728" y="202737"/>
            <a:ext cx="2482667" cy="400110"/>
          </a:xfrm>
          <a:prstGeom prst="rect">
            <a:avLst/>
          </a:prstGeom>
          <a:noFill/>
        </p:spPr>
        <p:txBody>
          <a:bodyPr wrap="none" rtlCol="0">
            <a:spAutoFit/>
          </a:bodyPr>
          <a:lstStyle/>
          <a:p>
            <a:r>
              <a:rPr lang="en-US" altLang="zh-CN" sz="2000" dirty="0">
                <a:solidFill>
                  <a:srgbClr val="002B41"/>
                </a:solidFill>
                <a:latin typeface="微软雅黑" panose="020B0503020204020204" pitchFamily="34" charset="-122"/>
                <a:ea typeface="微软雅黑" panose="020B0503020204020204" pitchFamily="34" charset="-122"/>
              </a:rPr>
              <a:t>Rockerjs</a:t>
            </a:r>
            <a:r>
              <a:rPr lang="zh-CN" altLang="en-US" sz="2000" dirty="0">
                <a:solidFill>
                  <a:srgbClr val="002B41"/>
                </a:solidFill>
                <a:latin typeface="微软雅黑" panose="020B0503020204020204" pitchFamily="34" charset="-122"/>
                <a:ea typeface="微软雅黑" panose="020B0503020204020204" pitchFamily="34" charset="-122"/>
              </a:rPr>
              <a:t>的野蛮生长</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5" name="TextBox 76">
            <a:extLst>
              <a:ext uri="{FF2B5EF4-FFF2-40B4-BE49-F238E27FC236}">
                <a16:creationId xmlns:a16="http://schemas.microsoft.com/office/drawing/2014/main" id="{313E0F28-0838-A740-B743-3D9B997210AE}"/>
              </a:ext>
            </a:extLst>
          </p:cNvPr>
          <p:cNvSpPr txBox="1"/>
          <p:nvPr/>
        </p:nvSpPr>
        <p:spPr>
          <a:xfrm>
            <a:off x="0" y="1536441"/>
            <a:ext cx="12192000" cy="646331"/>
          </a:xfrm>
          <a:prstGeom prst="rect">
            <a:avLst/>
          </a:prstGeom>
          <a:noFill/>
        </p:spPr>
        <p:txBody>
          <a:bodyPr wrap="square" rtlCol="0">
            <a:spAutoFit/>
          </a:bodyPr>
          <a:lstStyle/>
          <a:p>
            <a:pPr algn="ctr"/>
            <a:r>
              <a:rPr lang="en-US" altLang="zh-CN" sz="3600" dirty="0">
                <a:solidFill>
                  <a:srgbClr val="002B41"/>
                </a:solidFill>
                <a:latin typeface="微软雅黑" panose="020B0503020204020204" pitchFamily="34" charset="-122"/>
                <a:ea typeface="微软雅黑" panose="020B0503020204020204" pitchFamily="34" charset="-122"/>
              </a:rPr>
              <a:t>Rockerjs</a:t>
            </a:r>
            <a:r>
              <a:rPr lang="zh-CN" altLang="en-US" sz="3600" dirty="0">
                <a:solidFill>
                  <a:srgbClr val="002B41"/>
                </a:solidFill>
                <a:latin typeface="微软雅黑" panose="020B0503020204020204" pitchFamily="34" charset="-122"/>
                <a:ea typeface="微软雅黑" panose="020B0503020204020204" pitchFamily="34" charset="-122"/>
              </a:rPr>
              <a:t>的核心理念：</a:t>
            </a:r>
          </a:p>
        </p:txBody>
      </p:sp>
      <p:sp>
        <p:nvSpPr>
          <p:cNvPr id="13" name="TextBox 76">
            <a:extLst>
              <a:ext uri="{FF2B5EF4-FFF2-40B4-BE49-F238E27FC236}">
                <a16:creationId xmlns:a16="http://schemas.microsoft.com/office/drawing/2014/main" id="{66F470AF-7F12-334D-9641-5E6AB5D58090}"/>
              </a:ext>
            </a:extLst>
          </p:cNvPr>
          <p:cNvSpPr txBox="1"/>
          <p:nvPr/>
        </p:nvSpPr>
        <p:spPr>
          <a:xfrm>
            <a:off x="4211053" y="3988810"/>
            <a:ext cx="3408933" cy="646331"/>
          </a:xfrm>
          <a:prstGeom prst="rect">
            <a:avLst/>
          </a:prstGeom>
          <a:noFill/>
        </p:spPr>
        <p:txBody>
          <a:bodyPr wrap="square" rtlCol="0">
            <a:spAutoFit/>
          </a:bodyPr>
          <a:lstStyle/>
          <a:p>
            <a:pPr algn="ctr"/>
            <a:r>
              <a:rPr lang="zh-CN" altLang="en-US" sz="3600" dirty="0">
                <a:solidFill>
                  <a:srgbClr val="002B41"/>
                </a:solidFill>
                <a:latin typeface="微软雅黑" panose="020B0503020204020204" pitchFamily="34" charset="-122"/>
                <a:ea typeface="微软雅黑" panose="020B0503020204020204" pitchFamily="34" charset="-122"/>
              </a:rPr>
              <a:t>容器化与</a:t>
            </a:r>
            <a:r>
              <a:rPr lang="en-US" altLang="zh-CN" sz="3600" dirty="0">
                <a:solidFill>
                  <a:srgbClr val="002B41"/>
                </a:solidFill>
                <a:latin typeface="微软雅黑" panose="020B0503020204020204" pitchFamily="34" charset="-122"/>
                <a:ea typeface="微软雅黑" panose="020B0503020204020204" pitchFamily="34" charset="-122"/>
              </a:rPr>
              <a:t>IoC</a:t>
            </a:r>
            <a:endParaRPr lang="zh-CN" altLang="en-US" sz="3600" dirty="0">
              <a:solidFill>
                <a:srgbClr val="002B4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7661597"/>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p:cNvSpPr txBox="1"/>
          <p:nvPr/>
        </p:nvSpPr>
        <p:spPr>
          <a:xfrm>
            <a:off x="471728" y="202737"/>
            <a:ext cx="2482667" cy="400110"/>
          </a:xfrm>
          <a:prstGeom prst="rect">
            <a:avLst/>
          </a:prstGeom>
          <a:noFill/>
        </p:spPr>
        <p:txBody>
          <a:bodyPr wrap="none" rtlCol="0">
            <a:spAutoFit/>
          </a:bodyPr>
          <a:lstStyle/>
          <a:p>
            <a:r>
              <a:rPr lang="en-US" altLang="zh-CN" sz="2000" dirty="0">
                <a:solidFill>
                  <a:srgbClr val="002B41"/>
                </a:solidFill>
                <a:latin typeface="微软雅黑" panose="020B0503020204020204" pitchFamily="34" charset="-122"/>
                <a:ea typeface="微软雅黑" panose="020B0503020204020204" pitchFamily="34" charset="-122"/>
              </a:rPr>
              <a:t>Rockerjs</a:t>
            </a:r>
            <a:r>
              <a:rPr lang="zh-CN" altLang="en-US" sz="2000" dirty="0">
                <a:solidFill>
                  <a:srgbClr val="002B41"/>
                </a:solidFill>
                <a:latin typeface="微软雅黑" panose="020B0503020204020204" pitchFamily="34" charset="-122"/>
                <a:ea typeface="微软雅黑" panose="020B0503020204020204" pitchFamily="34" charset="-122"/>
              </a:rPr>
              <a:t>的野蛮生长</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5" name="TextBox 76">
            <a:extLst>
              <a:ext uri="{FF2B5EF4-FFF2-40B4-BE49-F238E27FC236}">
                <a16:creationId xmlns:a16="http://schemas.microsoft.com/office/drawing/2014/main" id="{313E0F28-0838-A740-B743-3D9B997210AE}"/>
              </a:ext>
            </a:extLst>
          </p:cNvPr>
          <p:cNvSpPr txBox="1"/>
          <p:nvPr/>
        </p:nvSpPr>
        <p:spPr>
          <a:xfrm>
            <a:off x="204716" y="1584567"/>
            <a:ext cx="12192000" cy="646331"/>
          </a:xfrm>
          <a:prstGeom prst="rect">
            <a:avLst/>
          </a:prstGeom>
          <a:noFill/>
        </p:spPr>
        <p:txBody>
          <a:bodyPr wrap="square" rtlCol="0">
            <a:spAutoFit/>
          </a:bodyPr>
          <a:lstStyle/>
          <a:p>
            <a:pPr algn="ctr"/>
            <a:r>
              <a:rPr lang="en-US" altLang="zh-CN" sz="3600" dirty="0">
                <a:solidFill>
                  <a:srgbClr val="002B41"/>
                </a:solidFill>
                <a:latin typeface="微软雅黑" panose="020B0503020204020204" pitchFamily="34" charset="-122"/>
                <a:ea typeface="微软雅黑" panose="020B0503020204020204" pitchFamily="34" charset="-122"/>
              </a:rPr>
              <a:t>Rockerjs</a:t>
            </a:r>
            <a:r>
              <a:rPr lang="zh-CN" altLang="en-US" sz="3600" dirty="0">
                <a:solidFill>
                  <a:srgbClr val="002B41"/>
                </a:solidFill>
                <a:latin typeface="微软雅黑" panose="020B0503020204020204" pitchFamily="34" charset="-122"/>
                <a:ea typeface="微软雅黑" panose="020B0503020204020204" pitchFamily="34" charset="-122"/>
              </a:rPr>
              <a:t>的容器化实现：</a:t>
            </a:r>
          </a:p>
        </p:txBody>
      </p:sp>
      <p:sp>
        <p:nvSpPr>
          <p:cNvPr id="13" name="TextBox 76">
            <a:extLst>
              <a:ext uri="{FF2B5EF4-FFF2-40B4-BE49-F238E27FC236}">
                <a16:creationId xmlns:a16="http://schemas.microsoft.com/office/drawing/2014/main" id="{66F470AF-7F12-334D-9641-5E6AB5D58090}"/>
              </a:ext>
            </a:extLst>
          </p:cNvPr>
          <p:cNvSpPr txBox="1"/>
          <p:nvPr/>
        </p:nvSpPr>
        <p:spPr>
          <a:xfrm>
            <a:off x="4211053" y="3988810"/>
            <a:ext cx="3408933" cy="646331"/>
          </a:xfrm>
          <a:prstGeom prst="rect">
            <a:avLst/>
          </a:prstGeom>
          <a:noFill/>
        </p:spPr>
        <p:txBody>
          <a:bodyPr wrap="square" rtlCol="0">
            <a:spAutoFit/>
          </a:bodyPr>
          <a:lstStyle/>
          <a:p>
            <a:pPr algn="ctr"/>
            <a:r>
              <a:rPr lang="en-US" altLang="zh-CN" sz="3600" dirty="0">
                <a:solidFill>
                  <a:srgbClr val="002B41"/>
                </a:solidFill>
                <a:latin typeface="微软雅黑" panose="020B0503020204020204" pitchFamily="34" charset="-122"/>
                <a:ea typeface="微软雅黑" panose="020B0503020204020204" pitchFamily="34" charset="-122"/>
                <a:hlinkClick r:id="rId3"/>
              </a:rPr>
              <a:t>Rockerjs-core</a:t>
            </a:r>
            <a:endParaRPr lang="zh-CN" altLang="en-US" sz="3600" dirty="0">
              <a:solidFill>
                <a:srgbClr val="002B4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41501871"/>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p:cNvSpPr txBox="1"/>
          <p:nvPr/>
        </p:nvSpPr>
        <p:spPr>
          <a:xfrm>
            <a:off x="471728" y="202737"/>
            <a:ext cx="2482667" cy="400110"/>
          </a:xfrm>
          <a:prstGeom prst="rect">
            <a:avLst/>
          </a:prstGeom>
          <a:noFill/>
        </p:spPr>
        <p:txBody>
          <a:bodyPr wrap="none" rtlCol="0">
            <a:spAutoFit/>
          </a:bodyPr>
          <a:lstStyle/>
          <a:p>
            <a:r>
              <a:rPr lang="en-US" altLang="zh-CN" sz="2000" dirty="0">
                <a:solidFill>
                  <a:srgbClr val="002B41"/>
                </a:solidFill>
                <a:latin typeface="微软雅黑" panose="020B0503020204020204" pitchFamily="34" charset="-122"/>
                <a:ea typeface="微软雅黑" panose="020B0503020204020204" pitchFamily="34" charset="-122"/>
              </a:rPr>
              <a:t>Rockerjs</a:t>
            </a:r>
            <a:r>
              <a:rPr lang="zh-CN" altLang="en-US" sz="2000" dirty="0">
                <a:solidFill>
                  <a:srgbClr val="002B41"/>
                </a:solidFill>
                <a:latin typeface="微软雅黑" panose="020B0503020204020204" pitchFamily="34" charset="-122"/>
                <a:ea typeface="微软雅黑" panose="020B0503020204020204" pitchFamily="34" charset="-122"/>
              </a:rPr>
              <a:t>的野蛮生长</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5" name="TextBox 76">
            <a:extLst>
              <a:ext uri="{FF2B5EF4-FFF2-40B4-BE49-F238E27FC236}">
                <a16:creationId xmlns:a16="http://schemas.microsoft.com/office/drawing/2014/main" id="{313E0F28-0838-A740-B743-3D9B997210AE}"/>
              </a:ext>
            </a:extLst>
          </p:cNvPr>
          <p:cNvSpPr txBox="1"/>
          <p:nvPr/>
        </p:nvSpPr>
        <p:spPr>
          <a:xfrm>
            <a:off x="204716" y="1584567"/>
            <a:ext cx="12192000" cy="646331"/>
          </a:xfrm>
          <a:prstGeom prst="rect">
            <a:avLst/>
          </a:prstGeom>
          <a:noFill/>
        </p:spPr>
        <p:txBody>
          <a:bodyPr wrap="square" rtlCol="0">
            <a:spAutoFit/>
          </a:bodyPr>
          <a:lstStyle/>
          <a:p>
            <a:pPr algn="ctr"/>
            <a:r>
              <a:rPr lang="en-US" altLang="zh-CN" sz="3600" dirty="0">
                <a:solidFill>
                  <a:srgbClr val="002B41"/>
                </a:solidFill>
                <a:latin typeface="微软雅黑" panose="020B0503020204020204" pitchFamily="34" charset="-122"/>
                <a:ea typeface="微软雅黑" panose="020B0503020204020204" pitchFamily="34" charset="-122"/>
              </a:rPr>
              <a:t>Rockerjs</a:t>
            </a:r>
            <a:r>
              <a:rPr lang="zh-CN" altLang="en-US" sz="3600" dirty="0">
                <a:solidFill>
                  <a:srgbClr val="002B41"/>
                </a:solidFill>
                <a:latin typeface="微软雅黑" panose="020B0503020204020204" pitchFamily="34" charset="-122"/>
                <a:ea typeface="微软雅黑" panose="020B0503020204020204" pitchFamily="34" charset="-122"/>
              </a:rPr>
              <a:t>的容器化的应用：</a:t>
            </a:r>
          </a:p>
        </p:txBody>
      </p:sp>
      <p:sp>
        <p:nvSpPr>
          <p:cNvPr id="13" name="TextBox 76">
            <a:extLst>
              <a:ext uri="{FF2B5EF4-FFF2-40B4-BE49-F238E27FC236}">
                <a16:creationId xmlns:a16="http://schemas.microsoft.com/office/drawing/2014/main" id="{66F470AF-7F12-334D-9641-5E6AB5D58090}"/>
              </a:ext>
            </a:extLst>
          </p:cNvPr>
          <p:cNvSpPr txBox="1"/>
          <p:nvPr/>
        </p:nvSpPr>
        <p:spPr>
          <a:xfrm>
            <a:off x="4211053" y="3988810"/>
            <a:ext cx="3408933" cy="646331"/>
          </a:xfrm>
          <a:prstGeom prst="rect">
            <a:avLst/>
          </a:prstGeom>
          <a:noFill/>
        </p:spPr>
        <p:txBody>
          <a:bodyPr wrap="square" rtlCol="0">
            <a:spAutoFit/>
          </a:bodyPr>
          <a:lstStyle/>
          <a:p>
            <a:pPr algn="ctr"/>
            <a:r>
              <a:rPr lang="en-US" altLang="zh-CN" sz="3600" dirty="0">
                <a:solidFill>
                  <a:srgbClr val="002B41"/>
                </a:solidFill>
                <a:latin typeface="微软雅黑" panose="020B0503020204020204" pitchFamily="34" charset="-122"/>
                <a:ea typeface="微软雅黑" panose="020B0503020204020204" pitchFamily="34" charset="-122"/>
                <a:hlinkClick r:id="rId3"/>
              </a:rPr>
              <a:t>Rockerjs-MVC</a:t>
            </a:r>
            <a:endParaRPr lang="zh-CN" altLang="en-US" sz="3600" dirty="0">
              <a:solidFill>
                <a:srgbClr val="002B4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95649315"/>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p:cNvSpPr txBox="1"/>
          <p:nvPr/>
        </p:nvSpPr>
        <p:spPr>
          <a:xfrm>
            <a:off x="471728" y="202737"/>
            <a:ext cx="2482667" cy="400110"/>
          </a:xfrm>
          <a:prstGeom prst="rect">
            <a:avLst/>
          </a:prstGeom>
          <a:noFill/>
        </p:spPr>
        <p:txBody>
          <a:bodyPr wrap="none" rtlCol="0">
            <a:spAutoFit/>
          </a:bodyPr>
          <a:lstStyle/>
          <a:p>
            <a:r>
              <a:rPr lang="en-US" altLang="zh-CN" sz="2000" dirty="0">
                <a:solidFill>
                  <a:srgbClr val="002B41"/>
                </a:solidFill>
                <a:latin typeface="微软雅黑" panose="020B0503020204020204" pitchFamily="34" charset="-122"/>
                <a:ea typeface="微软雅黑" panose="020B0503020204020204" pitchFamily="34" charset="-122"/>
              </a:rPr>
              <a:t>Rockerjs</a:t>
            </a:r>
            <a:r>
              <a:rPr lang="zh-CN" altLang="en-US" sz="2000" dirty="0">
                <a:solidFill>
                  <a:srgbClr val="002B41"/>
                </a:solidFill>
                <a:latin typeface="微软雅黑" panose="020B0503020204020204" pitchFamily="34" charset="-122"/>
                <a:ea typeface="微软雅黑" panose="020B0503020204020204" pitchFamily="34" charset="-122"/>
              </a:rPr>
              <a:t>的野蛮生长</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13" name="TextBox 76">
            <a:extLst>
              <a:ext uri="{FF2B5EF4-FFF2-40B4-BE49-F238E27FC236}">
                <a16:creationId xmlns:a16="http://schemas.microsoft.com/office/drawing/2014/main" id="{66F470AF-7F12-334D-9641-5E6AB5D58090}"/>
              </a:ext>
            </a:extLst>
          </p:cNvPr>
          <p:cNvSpPr txBox="1"/>
          <p:nvPr/>
        </p:nvSpPr>
        <p:spPr>
          <a:xfrm>
            <a:off x="4138863" y="602847"/>
            <a:ext cx="3408933" cy="646331"/>
          </a:xfrm>
          <a:prstGeom prst="rect">
            <a:avLst/>
          </a:prstGeom>
          <a:noFill/>
        </p:spPr>
        <p:txBody>
          <a:bodyPr wrap="square" rtlCol="0">
            <a:spAutoFit/>
          </a:bodyPr>
          <a:lstStyle/>
          <a:p>
            <a:pPr algn="ctr"/>
            <a:r>
              <a:rPr lang="en-US" altLang="zh-CN" sz="3600" dirty="0">
                <a:solidFill>
                  <a:srgbClr val="002B41"/>
                </a:solidFill>
                <a:latin typeface="微软雅黑" panose="020B0503020204020204" pitchFamily="34" charset="-122"/>
                <a:ea typeface="微软雅黑" panose="020B0503020204020204" pitchFamily="34" charset="-122"/>
              </a:rPr>
              <a:t>Rockerjs-MVC</a:t>
            </a:r>
            <a:endParaRPr lang="zh-CN" altLang="en-US" sz="3600" dirty="0">
              <a:solidFill>
                <a:srgbClr val="002B41"/>
              </a:solidFill>
              <a:latin typeface="微软雅黑" panose="020B0503020204020204" pitchFamily="34" charset="-122"/>
              <a:ea typeface="微软雅黑" panose="020B0503020204020204" pitchFamily="34" charset="-122"/>
            </a:endParaRPr>
          </a:p>
        </p:txBody>
      </p:sp>
      <p:sp>
        <p:nvSpPr>
          <p:cNvPr id="6" name="TextBox 76">
            <a:extLst>
              <a:ext uri="{FF2B5EF4-FFF2-40B4-BE49-F238E27FC236}">
                <a16:creationId xmlns:a16="http://schemas.microsoft.com/office/drawing/2014/main" id="{1C146AFA-AC3D-1946-8EED-22FD6708D620}"/>
              </a:ext>
            </a:extLst>
          </p:cNvPr>
          <p:cNvSpPr txBox="1"/>
          <p:nvPr/>
        </p:nvSpPr>
        <p:spPr>
          <a:xfrm>
            <a:off x="2695074" y="1892176"/>
            <a:ext cx="5366084" cy="4524315"/>
          </a:xfrm>
          <a:prstGeom prst="rect">
            <a:avLst/>
          </a:prstGeom>
          <a:noFill/>
        </p:spPr>
        <p:txBody>
          <a:bodyPr wrap="square" rtlCol="0">
            <a:spAutoFit/>
          </a:bodyPr>
          <a:lstStyle/>
          <a:p>
            <a:pPr marL="571500" indent="-571500">
              <a:buFont typeface="Wingdings" pitchFamily="2" charset="2"/>
              <a:buChar char="Ø"/>
            </a:pPr>
            <a:r>
              <a:rPr lang="zh-CN" altLang="en-US" sz="3600" dirty="0">
                <a:solidFill>
                  <a:srgbClr val="002B41"/>
                </a:solidFill>
                <a:latin typeface="微软雅黑" panose="020B0503020204020204" pitchFamily="34" charset="-122"/>
                <a:ea typeface="微软雅黑" panose="020B0503020204020204" pitchFamily="34" charset="-122"/>
              </a:rPr>
              <a:t>配置大于一切</a:t>
            </a:r>
            <a:endParaRPr lang="en-US" altLang="zh-CN" sz="3600" dirty="0">
              <a:solidFill>
                <a:srgbClr val="002B41"/>
              </a:solidFill>
              <a:latin typeface="微软雅黑" panose="020B0503020204020204" pitchFamily="34" charset="-122"/>
              <a:ea typeface="微软雅黑" panose="020B0503020204020204" pitchFamily="34" charset="-122"/>
            </a:endParaRPr>
          </a:p>
          <a:p>
            <a:pPr marL="571500" indent="-571500">
              <a:buFont typeface="Wingdings" pitchFamily="2" charset="2"/>
              <a:buChar char="Ø"/>
            </a:pPr>
            <a:r>
              <a:rPr lang="zh-CN" altLang="en-US" sz="3600" dirty="0">
                <a:solidFill>
                  <a:srgbClr val="002B41"/>
                </a:solidFill>
                <a:latin typeface="微软雅黑" panose="020B0503020204020204" pitchFamily="34" charset="-122"/>
                <a:ea typeface="微软雅黑" panose="020B0503020204020204" pitchFamily="34" charset="-122"/>
              </a:rPr>
              <a:t>约定简化编码</a:t>
            </a:r>
            <a:endParaRPr lang="en-US" altLang="zh-CN" sz="3600" dirty="0">
              <a:solidFill>
                <a:srgbClr val="002B41"/>
              </a:solidFill>
              <a:latin typeface="微软雅黑" panose="020B0503020204020204" pitchFamily="34" charset="-122"/>
              <a:ea typeface="微软雅黑" panose="020B0503020204020204" pitchFamily="34" charset="-122"/>
            </a:endParaRPr>
          </a:p>
          <a:p>
            <a:pPr marL="571500" indent="-571500">
              <a:buFont typeface="Wingdings" pitchFamily="2" charset="2"/>
              <a:buChar char="Ø"/>
            </a:pPr>
            <a:r>
              <a:rPr lang="zh-CN" altLang="en-US" sz="3600" dirty="0">
                <a:solidFill>
                  <a:srgbClr val="002B41"/>
                </a:solidFill>
                <a:latin typeface="微软雅黑" panose="020B0503020204020204" pitchFamily="34" charset="-122"/>
                <a:ea typeface="微软雅黑" panose="020B0503020204020204" pitchFamily="34" charset="-122"/>
              </a:rPr>
              <a:t>元编程思想</a:t>
            </a:r>
            <a:endParaRPr lang="en-US" altLang="zh-CN" sz="3600" dirty="0">
              <a:solidFill>
                <a:srgbClr val="002B41"/>
              </a:solidFill>
              <a:latin typeface="微软雅黑" panose="020B0503020204020204" pitchFamily="34" charset="-122"/>
              <a:ea typeface="微软雅黑" panose="020B0503020204020204" pitchFamily="34" charset="-122"/>
            </a:endParaRPr>
          </a:p>
          <a:p>
            <a:pPr marL="571500" indent="-571500">
              <a:buFont typeface="Wingdings" pitchFamily="2" charset="2"/>
              <a:buChar char="Ø"/>
            </a:pPr>
            <a:r>
              <a:rPr lang="en-US" altLang="zh-CN" sz="3600" dirty="0">
                <a:solidFill>
                  <a:srgbClr val="002B41"/>
                </a:solidFill>
                <a:latin typeface="微软雅黑" panose="020B0503020204020204" pitchFamily="34" charset="-122"/>
                <a:ea typeface="微软雅黑" panose="020B0503020204020204" pitchFamily="34" charset="-122"/>
              </a:rPr>
              <a:t>DI</a:t>
            </a:r>
            <a:r>
              <a:rPr lang="zh-CN" altLang="en-US" sz="3600" dirty="0">
                <a:solidFill>
                  <a:srgbClr val="002B41"/>
                </a:solidFill>
                <a:latin typeface="微软雅黑" panose="020B0503020204020204" pitchFamily="34" charset="-122"/>
                <a:ea typeface="微软雅黑" panose="020B0503020204020204" pitchFamily="34" charset="-122"/>
              </a:rPr>
              <a:t>解耦</a:t>
            </a:r>
            <a:endParaRPr lang="en-US" altLang="zh-CN" sz="3600" dirty="0">
              <a:solidFill>
                <a:srgbClr val="002B41"/>
              </a:solidFill>
              <a:latin typeface="微软雅黑" panose="020B0503020204020204" pitchFamily="34" charset="-122"/>
              <a:ea typeface="微软雅黑" panose="020B0503020204020204" pitchFamily="34" charset="-122"/>
            </a:endParaRPr>
          </a:p>
          <a:p>
            <a:pPr marL="571500" indent="-571500">
              <a:buFont typeface="Wingdings" pitchFamily="2" charset="2"/>
              <a:buChar char="Ø"/>
            </a:pPr>
            <a:r>
              <a:rPr lang="en-US" altLang="zh-CN" sz="3600" dirty="0">
                <a:solidFill>
                  <a:srgbClr val="002B41"/>
                </a:solidFill>
                <a:latin typeface="微软雅黑" panose="020B0503020204020204" pitchFamily="34" charset="-122"/>
                <a:ea typeface="微软雅黑" panose="020B0503020204020204" pitchFamily="34" charset="-122"/>
              </a:rPr>
              <a:t>TS</a:t>
            </a:r>
            <a:r>
              <a:rPr lang="zh-CN" altLang="en-US" sz="3600" dirty="0">
                <a:solidFill>
                  <a:srgbClr val="002B41"/>
                </a:solidFill>
                <a:latin typeface="微软雅黑" panose="020B0503020204020204" pitchFamily="34" charset="-122"/>
                <a:ea typeface="微软雅黑" panose="020B0503020204020204" pitchFamily="34" charset="-122"/>
              </a:rPr>
              <a:t>强类型约束</a:t>
            </a:r>
            <a:endParaRPr lang="en-US" altLang="zh-CN" sz="3600" dirty="0">
              <a:solidFill>
                <a:srgbClr val="002B41"/>
              </a:solidFill>
              <a:latin typeface="微软雅黑" panose="020B0503020204020204" pitchFamily="34" charset="-122"/>
              <a:ea typeface="微软雅黑" panose="020B0503020204020204" pitchFamily="34" charset="-122"/>
            </a:endParaRPr>
          </a:p>
          <a:p>
            <a:pPr marL="571500" indent="-571500">
              <a:buFont typeface="Wingdings" pitchFamily="2" charset="2"/>
              <a:buChar char="Ø"/>
            </a:pPr>
            <a:r>
              <a:rPr lang="zh-CN" altLang="en-US" sz="3600" dirty="0">
                <a:solidFill>
                  <a:srgbClr val="002B41"/>
                </a:solidFill>
                <a:latin typeface="微软雅黑" panose="020B0503020204020204" pitchFamily="34" charset="-122"/>
                <a:ea typeface="微软雅黑" panose="020B0503020204020204" pitchFamily="34" charset="-122"/>
              </a:rPr>
              <a:t>面向对象、面向接口</a:t>
            </a:r>
            <a:endParaRPr lang="en-US" altLang="zh-CN" sz="3600" dirty="0">
              <a:solidFill>
                <a:srgbClr val="002B41"/>
              </a:solidFill>
              <a:latin typeface="微软雅黑" panose="020B0503020204020204" pitchFamily="34" charset="-122"/>
              <a:ea typeface="微软雅黑" panose="020B0503020204020204" pitchFamily="34" charset="-122"/>
            </a:endParaRPr>
          </a:p>
          <a:p>
            <a:pPr marL="571500" indent="-571500">
              <a:buFont typeface="Wingdings" pitchFamily="2" charset="2"/>
              <a:buChar char="Ø"/>
            </a:pPr>
            <a:r>
              <a:rPr lang="zh-CN" altLang="en-US" sz="3600" dirty="0">
                <a:solidFill>
                  <a:srgbClr val="002B41"/>
                </a:solidFill>
                <a:latin typeface="微软雅黑" panose="020B0503020204020204" pitchFamily="34" charset="-122"/>
                <a:ea typeface="微软雅黑" panose="020B0503020204020204" pitchFamily="34" charset="-122"/>
              </a:rPr>
              <a:t>默认集成调用链路追踪</a:t>
            </a:r>
            <a:endParaRPr lang="en-US" altLang="zh-CN" sz="3600" dirty="0">
              <a:solidFill>
                <a:srgbClr val="002B41"/>
              </a:solidFill>
              <a:latin typeface="微软雅黑" panose="020B0503020204020204" pitchFamily="34" charset="-122"/>
              <a:ea typeface="微软雅黑" panose="020B0503020204020204" pitchFamily="34" charset="-122"/>
            </a:endParaRPr>
          </a:p>
          <a:p>
            <a:pPr marL="571500" indent="-571500">
              <a:buFont typeface="Wingdings" pitchFamily="2" charset="2"/>
              <a:buChar char="Ø"/>
            </a:pPr>
            <a:r>
              <a:rPr lang="zh-CN" altLang="en-US" sz="3600" dirty="0">
                <a:solidFill>
                  <a:srgbClr val="002B41"/>
                </a:solidFill>
                <a:latin typeface="微软雅黑" panose="020B0503020204020204" pitchFamily="34" charset="-122"/>
                <a:ea typeface="微软雅黑" panose="020B0503020204020204" pitchFamily="34" charset="-122"/>
              </a:rPr>
              <a:t>熟悉的“</a:t>
            </a:r>
            <a:r>
              <a:rPr lang="en-US" altLang="zh-CN" sz="3600" dirty="0">
                <a:solidFill>
                  <a:srgbClr val="002B41"/>
                </a:solidFill>
                <a:latin typeface="微软雅黑" panose="020B0503020204020204" pitchFamily="34" charset="-122"/>
                <a:ea typeface="微软雅黑" panose="020B0503020204020204" pitchFamily="34" charset="-122"/>
              </a:rPr>
              <a:t>main</a:t>
            </a:r>
            <a:r>
              <a:rPr lang="zh-CN" altLang="en-US" sz="3600" dirty="0">
                <a:solidFill>
                  <a:srgbClr val="002B41"/>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683531411"/>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组合 3"/>
          <p:cNvGrpSpPr/>
          <p:nvPr/>
        </p:nvGrpSpPr>
        <p:grpSpPr>
          <a:xfrm flipH="1">
            <a:off x="545493" y="-179684"/>
            <a:ext cx="3196202" cy="7130016"/>
            <a:chOff x="8442118" y="-179684"/>
            <a:chExt cx="3196202" cy="7130016"/>
          </a:xfrm>
        </p:grpSpPr>
        <p:sp>
          <p:nvSpPr>
            <p:cNvPr id="5" name="Line 16"/>
            <p:cNvSpPr>
              <a:spLocks noChangeShapeType="1"/>
            </p:cNvSpPr>
            <p:nvPr/>
          </p:nvSpPr>
          <p:spPr bwMode="auto">
            <a:xfrm>
              <a:off x="8442118" y="0"/>
              <a:ext cx="1966175" cy="6950332"/>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prstClr val="black"/>
                </a:solidFill>
              </a:endParaRPr>
            </a:p>
          </p:txBody>
        </p:sp>
        <p:sp>
          <p:nvSpPr>
            <p:cNvPr id="6" name="Line 18"/>
            <p:cNvSpPr>
              <a:spLocks noChangeShapeType="1"/>
            </p:cNvSpPr>
            <p:nvPr/>
          </p:nvSpPr>
          <p:spPr bwMode="auto">
            <a:xfrm flipV="1">
              <a:off x="8442118" y="-179684"/>
              <a:ext cx="3196202" cy="7037684"/>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prstClr val="black"/>
                </a:solidFill>
              </a:endParaRPr>
            </a:p>
          </p:txBody>
        </p:sp>
      </p:grpSp>
      <p:sp>
        <p:nvSpPr>
          <p:cNvPr id="7" name="Freeform 5"/>
          <p:cNvSpPr/>
          <p:nvPr/>
        </p:nvSpPr>
        <p:spPr bwMode="auto">
          <a:xfrm flipH="1" flipV="1">
            <a:off x="-2" y="254523"/>
            <a:ext cx="3054286" cy="6609201"/>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dirty="0">
              <a:solidFill>
                <a:srgbClr val="00183C"/>
              </a:solidFill>
              <a:latin typeface="Calibri" panose="020F0502020204030204" pitchFamily="34" charset="0"/>
              <a:ea typeface="宋体" panose="02010600030101010101" pitchFamily="2" charset="-122"/>
            </a:endParaRPr>
          </a:p>
        </p:txBody>
      </p:sp>
      <p:sp>
        <p:nvSpPr>
          <p:cNvPr id="8" name="文本框 7"/>
          <p:cNvSpPr txBox="1"/>
          <p:nvPr/>
        </p:nvSpPr>
        <p:spPr>
          <a:xfrm>
            <a:off x="219307" y="2197894"/>
            <a:ext cx="1758399" cy="1231106"/>
          </a:xfrm>
          <a:prstGeom prst="rect">
            <a:avLst/>
          </a:prstGeom>
          <a:noFill/>
        </p:spPr>
        <p:txBody>
          <a:bodyPr wrap="square" rtlCol="0">
            <a:spAutoFit/>
          </a:bodyPr>
          <a:lstStyle/>
          <a:p>
            <a:pPr algn="ctr"/>
            <a:r>
              <a:rPr lang="zh-CN" altLang="en-US" sz="5400" b="1" dirty="0">
                <a:solidFill>
                  <a:schemeClr val="bg1"/>
                </a:solidFill>
                <a:latin typeface="微软雅黑" panose="020B0503020204020204" pitchFamily="34" charset="-122"/>
                <a:ea typeface="微软雅黑" panose="020B0503020204020204" pitchFamily="34" charset="-122"/>
              </a:rPr>
              <a:t>目录</a:t>
            </a:r>
            <a:endParaRPr lang="en-US" altLang="zh-CN" sz="5400" b="1" dirty="0">
              <a:solidFill>
                <a:schemeClr val="bg1"/>
              </a:solidFill>
              <a:latin typeface="微软雅黑" panose="020B0503020204020204" pitchFamily="34" charset="-122"/>
              <a:ea typeface="微软雅黑" panose="020B0503020204020204" pitchFamily="34" charset="-122"/>
            </a:endParaRPr>
          </a:p>
          <a:p>
            <a:pPr algn="ctr"/>
            <a:r>
              <a:rPr lang="en-US" altLang="zh-CN" sz="2000" b="1" dirty="0">
                <a:solidFill>
                  <a:schemeClr val="bg1"/>
                </a:solidFill>
                <a:latin typeface="微软雅黑" panose="020B0503020204020204" pitchFamily="34" charset="-122"/>
                <a:ea typeface="微软雅黑" panose="020B0503020204020204" pitchFamily="34" charset="-122"/>
              </a:rPr>
              <a:t>CONTENT</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9" name="椭圆 1"/>
          <p:cNvSpPr>
            <a:spLocks noChangeArrowheads="1"/>
          </p:cNvSpPr>
          <p:nvPr/>
        </p:nvSpPr>
        <p:spPr bwMode="auto">
          <a:xfrm>
            <a:off x="5517217" y="1442863"/>
            <a:ext cx="727831" cy="727831"/>
          </a:xfrm>
          <a:prstGeom prst="roundRect">
            <a:avLst/>
          </a:prstGeom>
          <a:solidFill>
            <a:srgbClr val="002B41"/>
          </a:solidFill>
          <a:ln w="28575">
            <a:noFill/>
          </a:ln>
          <a:effectLst>
            <a:outerShdw blurRad="254000" dist="127000" dir="2700000" algn="tl" rotWithShape="0">
              <a:prstClr val="black">
                <a:alpha val="40000"/>
              </a:prstClr>
            </a:outerShdw>
          </a:effec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bg1">
                  <a:lumMod val="95000"/>
                </a:schemeClr>
              </a:solidFill>
            </a:endParaRPr>
          </a:p>
        </p:txBody>
      </p:sp>
      <p:sp>
        <p:nvSpPr>
          <p:cNvPr id="10" name="TextBox 32"/>
          <p:cNvSpPr txBox="1">
            <a:spLocks noChangeArrowheads="1"/>
          </p:cNvSpPr>
          <p:nvPr/>
        </p:nvSpPr>
        <p:spPr bwMode="auto">
          <a:xfrm>
            <a:off x="5580410" y="1521038"/>
            <a:ext cx="6014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dirty="0">
                <a:solidFill>
                  <a:schemeClr val="bg1"/>
                </a:solidFill>
                <a:ea typeface="微软雅黑" panose="020B0503020204020204" pitchFamily="34" charset="-122"/>
              </a:rPr>
              <a:t>01</a:t>
            </a:r>
            <a:endParaRPr lang="zh-CN" altLang="en-US" sz="3200" dirty="0">
              <a:solidFill>
                <a:schemeClr val="bg1"/>
              </a:solidFill>
              <a:ea typeface="微软雅黑" panose="020B0503020204020204" pitchFamily="34" charset="-122"/>
            </a:endParaRPr>
          </a:p>
        </p:txBody>
      </p:sp>
      <p:sp>
        <p:nvSpPr>
          <p:cNvPr id="12" name="TextBox 76"/>
          <p:cNvSpPr txBox="1"/>
          <p:nvPr/>
        </p:nvSpPr>
        <p:spPr>
          <a:xfrm>
            <a:off x="6425282" y="1521038"/>
            <a:ext cx="3518818" cy="523220"/>
          </a:xfrm>
          <a:prstGeom prst="rect">
            <a:avLst/>
          </a:prstGeom>
          <a:solidFill>
            <a:schemeClr val="bg1"/>
          </a:solidFill>
        </p:spPr>
        <p:txBody>
          <a:bodyPr wrap="square" rtlCol="0">
            <a:spAutoFit/>
          </a:bodyPr>
          <a:lstStyle/>
          <a:p>
            <a:r>
              <a:rPr lang="en-US" altLang="zh-CN" sz="2800" dirty="0">
                <a:solidFill>
                  <a:srgbClr val="002B41"/>
                </a:solidFill>
                <a:latin typeface="微软雅黑" panose="020B0503020204020204" pitchFamily="34" charset="-122"/>
                <a:ea typeface="微软雅黑" panose="020B0503020204020204" pitchFamily="34" charset="-122"/>
              </a:rPr>
              <a:t>Node</a:t>
            </a:r>
            <a:r>
              <a:rPr lang="zh-CN" altLang="en-US" sz="2800" dirty="0">
                <a:solidFill>
                  <a:srgbClr val="002B41"/>
                </a:solidFill>
                <a:latin typeface="微软雅黑" panose="020B0503020204020204" pitchFamily="34" charset="-122"/>
                <a:ea typeface="微软雅黑" panose="020B0503020204020204" pitchFamily="34" charset="-122"/>
              </a:rPr>
              <a:t> </a:t>
            </a:r>
            <a:r>
              <a:rPr lang="en-US" altLang="zh-CN" sz="2800" dirty="0">
                <a:solidFill>
                  <a:srgbClr val="002B41"/>
                </a:solidFill>
                <a:latin typeface="微软雅黑" panose="020B0503020204020204" pitchFamily="34" charset="-122"/>
                <a:ea typeface="微软雅黑" panose="020B0503020204020204" pitchFamily="34" charset="-122"/>
              </a:rPr>
              <a:t>EE</a:t>
            </a:r>
            <a:r>
              <a:rPr lang="zh-CN" altLang="en-US" sz="2800" dirty="0">
                <a:solidFill>
                  <a:srgbClr val="002B41"/>
                </a:solidFill>
                <a:latin typeface="微软雅黑" panose="020B0503020204020204" pitchFamily="34" charset="-122"/>
                <a:ea typeface="微软雅黑" panose="020B0503020204020204" pitchFamily="34" charset="-122"/>
              </a:rPr>
              <a:t>的前世今生</a:t>
            </a:r>
          </a:p>
        </p:txBody>
      </p:sp>
      <p:sp>
        <p:nvSpPr>
          <p:cNvPr id="13" name="椭圆 1"/>
          <p:cNvSpPr>
            <a:spLocks noChangeArrowheads="1"/>
          </p:cNvSpPr>
          <p:nvPr/>
        </p:nvSpPr>
        <p:spPr bwMode="auto">
          <a:xfrm>
            <a:off x="5517217" y="2960463"/>
            <a:ext cx="727831" cy="727831"/>
          </a:xfrm>
          <a:prstGeom prst="roundRect">
            <a:avLst/>
          </a:prstGeom>
          <a:solidFill>
            <a:srgbClr val="002B41"/>
          </a:solidFill>
          <a:ln w="28575">
            <a:noFill/>
          </a:ln>
          <a:effectLst>
            <a:outerShdw blurRad="254000" dist="127000" dir="2700000" algn="tl" rotWithShape="0">
              <a:prstClr val="black">
                <a:alpha val="40000"/>
              </a:prstClr>
            </a:outerShdw>
          </a:effec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bg1">
                  <a:lumMod val="95000"/>
                </a:schemeClr>
              </a:solidFill>
            </a:endParaRPr>
          </a:p>
        </p:txBody>
      </p:sp>
      <p:sp>
        <p:nvSpPr>
          <p:cNvPr id="14" name="TextBox 32"/>
          <p:cNvSpPr txBox="1">
            <a:spLocks noChangeArrowheads="1"/>
          </p:cNvSpPr>
          <p:nvPr/>
        </p:nvSpPr>
        <p:spPr bwMode="auto">
          <a:xfrm>
            <a:off x="5580410" y="3038638"/>
            <a:ext cx="6014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dirty="0">
                <a:solidFill>
                  <a:schemeClr val="bg1"/>
                </a:solidFill>
                <a:ea typeface="微软雅黑" panose="020B0503020204020204" pitchFamily="34" charset="-122"/>
              </a:rPr>
              <a:t>02</a:t>
            </a:r>
            <a:endParaRPr lang="zh-CN" altLang="en-US" sz="3200" dirty="0">
              <a:solidFill>
                <a:schemeClr val="bg1"/>
              </a:solidFill>
              <a:ea typeface="微软雅黑" panose="020B0503020204020204" pitchFamily="34" charset="-122"/>
            </a:endParaRPr>
          </a:p>
        </p:txBody>
      </p:sp>
      <p:sp>
        <p:nvSpPr>
          <p:cNvPr id="16" name="TextBox 76"/>
          <p:cNvSpPr txBox="1"/>
          <p:nvPr/>
        </p:nvSpPr>
        <p:spPr>
          <a:xfrm>
            <a:off x="6425282" y="3062768"/>
            <a:ext cx="3518818" cy="523220"/>
          </a:xfrm>
          <a:prstGeom prst="rect">
            <a:avLst/>
          </a:prstGeom>
          <a:solidFill>
            <a:schemeClr val="bg1"/>
          </a:solidFill>
        </p:spPr>
        <p:txBody>
          <a:bodyPr wrap="square" rtlCol="0">
            <a:spAutoFit/>
          </a:bodyPr>
          <a:lstStyle/>
          <a:p>
            <a:r>
              <a:rPr lang="en-US" altLang="zh-CN" sz="2800" dirty="0">
                <a:solidFill>
                  <a:srgbClr val="002B41"/>
                </a:solidFill>
                <a:latin typeface="微软雅黑" panose="020B0503020204020204" pitchFamily="34" charset="-122"/>
                <a:ea typeface="微软雅黑" panose="020B0503020204020204" pitchFamily="34" charset="-122"/>
              </a:rPr>
              <a:t>Rockerjs</a:t>
            </a:r>
            <a:r>
              <a:rPr lang="zh-CN" altLang="en-US" sz="2800" dirty="0">
                <a:solidFill>
                  <a:srgbClr val="002B41"/>
                </a:solidFill>
                <a:latin typeface="微软雅黑" panose="020B0503020204020204" pitchFamily="34" charset="-122"/>
                <a:ea typeface="微软雅黑" panose="020B0503020204020204" pitchFamily="34" charset="-122"/>
              </a:rPr>
              <a:t>的野蛮生长</a:t>
            </a:r>
          </a:p>
        </p:txBody>
      </p:sp>
      <p:sp>
        <p:nvSpPr>
          <p:cNvPr id="17" name="椭圆 1"/>
          <p:cNvSpPr>
            <a:spLocks noChangeArrowheads="1"/>
          </p:cNvSpPr>
          <p:nvPr/>
        </p:nvSpPr>
        <p:spPr bwMode="auto">
          <a:xfrm>
            <a:off x="5517217" y="4504708"/>
            <a:ext cx="727831" cy="727831"/>
          </a:xfrm>
          <a:prstGeom prst="roundRect">
            <a:avLst/>
          </a:prstGeom>
          <a:solidFill>
            <a:srgbClr val="002B41"/>
          </a:solidFill>
          <a:ln w="28575">
            <a:noFill/>
          </a:ln>
          <a:effectLst>
            <a:outerShdw blurRad="254000" dist="127000" dir="2700000" algn="tl" rotWithShape="0">
              <a:prstClr val="black">
                <a:alpha val="40000"/>
              </a:prstClr>
            </a:outerShdw>
          </a:effec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bg1">
                  <a:lumMod val="95000"/>
                </a:schemeClr>
              </a:solidFill>
            </a:endParaRPr>
          </a:p>
        </p:txBody>
      </p:sp>
      <p:sp>
        <p:nvSpPr>
          <p:cNvPr id="18" name="TextBox 32"/>
          <p:cNvSpPr txBox="1">
            <a:spLocks noChangeArrowheads="1"/>
          </p:cNvSpPr>
          <p:nvPr/>
        </p:nvSpPr>
        <p:spPr bwMode="auto">
          <a:xfrm>
            <a:off x="5580410" y="4582883"/>
            <a:ext cx="6014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dirty="0">
                <a:solidFill>
                  <a:schemeClr val="bg1"/>
                </a:solidFill>
                <a:ea typeface="微软雅黑" panose="020B0503020204020204" pitchFamily="34" charset="-122"/>
              </a:rPr>
              <a:t>03</a:t>
            </a:r>
            <a:endParaRPr lang="zh-CN" altLang="en-US" sz="3200" dirty="0">
              <a:solidFill>
                <a:schemeClr val="bg1"/>
              </a:solidFill>
              <a:ea typeface="微软雅黑" panose="020B0503020204020204" pitchFamily="34" charset="-122"/>
            </a:endParaRPr>
          </a:p>
        </p:txBody>
      </p:sp>
      <p:sp>
        <p:nvSpPr>
          <p:cNvPr id="20" name="TextBox 76"/>
          <p:cNvSpPr txBox="1"/>
          <p:nvPr/>
        </p:nvSpPr>
        <p:spPr>
          <a:xfrm>
            <a:off x="6425282" y="4607013"/>
            <a:ext cx="4428248" cy="523220"/>
          </a:xfrm>
          <a:prstGeom prst="rect">
            <a:avLst/>
          </a:prstGeom>
          <a:solidFill>
            <a:schemeClr val="bg1"/>
          </a:solidFill>
        </p:spPr>
        <p:txBody>
          <a:bodyPr wrap="square" rtlCol="0">
            <a:spAutoFit/>
          </a:bodyPr>
          <a:lstStyle/>
          <a:p>
            <a:r>
              <a:rPr lang="zh-CN" altLang="en-US" sz="2800" dirty="0">
                <a:solidFill>
                  <a:srgbClr val="002B41"/>
                </a:solidFill>
                <a:latin typeface="微软雅黑" panose="020B0503020204020204" pitchFamily="34" charset="-122"/>
                <a:ea typeface="微软雅黑" panose="020B0503020204020204" pitchFamily="34" charset="-122"/>
              </a:rPr>
              <a:t>如今的成果与未来的挑战</a:t>
            </a:r>
          </a:p>
        </p:txBody>
      </p:sp>
    </p:spTree>
    <p:extLst>
      <p:ext uri="{BB962C8B-B14F-4D97-AF65-F5344CB8AC3E}">
        <p14:creationId xmlns:p14="http://schemas.microsoft.com/office/powerpoint/2010/main" val="2435528807"/>
      </p:ext>
    </p:extLst>
  </p:cSld>
  <p:clrMapOvr>
    <a:masterClrMapping/>
  </p:clrMapOvr>
  <p:transition>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p:cNvSpPr txBox="1"/>
          <p:nvPr/>
        </p:nvSpPr>
        <p:spPr>
          <a:xfrm>
            <a:off x="471728" y="202737"/>
            <a:ext cx="2482667" cy="400110"/>
          </a:xfrm>
          <a:prstGeom prst="rect">
            <a:avLst/>
          </a:prstGeom>
          <a:noFill/>
        </p:spPr>
        <p:txBody>
          <a:bodyPr wrap="none" rtlCol="0">
            <a:spAutoFit/>
          </a:bodyPr>
          <a:lstStyle/>
          <a:p>
            <a:r>
              <a:rPr lang="en-US" altLang="zh-CN" sz="2000" dirty="0">
                <a:solidFill>
                  <a:srgbClr val="002B41"/>
                </a:solidFill>
                <a:latin typeface="微软雅黑" panose="020B0503020204020204" pitchFamily="34" charset="-122"/>
                <a:ea typeface="微软雅黑" panose="020B0503020204020204" pitchFamily="34" charset="-122"/>
              </a:rPr>
              <a:t>Rockerjs</a:t>
            </a:r>
            <a:r>
              <a:rPr lang="zh-CN" altLang="en-US" sz="2000" dirty="0">
                <a:solidFill>
                  <a:srgbClr val="002B41"/>
                </a:solidFill>
                <a:latin typeface="微软雅黑" panose="020B0503020204020204" pitchFamily="34" charset="-122"/>
                <a:ea typeface="微软雅黑" panose="020B0503020204020204" pitchFamily="34" charset="-122"/>
              </a:rPr>
              <a:t>的野蛮生长</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13" name="TextBox 76">
            <a:extLst>
              <a:ext uri="{FF2B5EF4-FFF2-40B4-BE49-F238E27FC236}">
                <a16:creationId xmlns:a16="http://schemas.microsoft.com/office/drawing/2014/main" id="{66F470AF-7F12-334D-9641-5E6AB5D58090}"/>
              </a:ext>
            </a:extLst>
          </p:cNvPr>
          <p:cNvSpPr txBox="1"/>
          <p:nvPr/>
        </p:nvSpPr>
        <p:spPr>
          <a:xfrm>
            <a:off x="4138863" y="602847"/>
            <a:ext cx="3408933" cy="646331"/>
          </a:xfrm>
          <a:prstGeom prst="rect">
            <a:avLst/>
          </a:prstGeom>
          <a:noFill/>
        </p:spPr>
        <p:txBody>
          <a:bodyPr wrap="square" rtlCol="0">
            <a:spAutoFit/>
          </a:bodyPr>
          <a:lstStyle/>
          <a:p>
            <a:pPr algn="ctr"/>
            <a:r>
              <a:rPr lang="en-US" altLang="zh-CN" sz="3600" dirty="0">
                <a:solidFill>
                  <a:srgbClr val="002B41"/>
                </a:solidFill>
                <a:latin typeface="微软雅黑" panose="020B0503020204020204" pitchFamily="34" charset="-122"/>
                <a:ea typeface="微软雅黑" panose="020B0503020204020204" pitchFamily="34" charset="-122"/>
              </a:rPr>
              <a:t>Rockerjs-MVC</a:t>
            </a:r>
            <a:endParaRPr lang="zh-CN" altLang="en-US" sz="3600" dirty="0">
              <a:solidFill>
                <a:srgbClr val="002B41"/>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1FF9C50A-9900-144B-AFCC-A66A924C9E21}"/>
              </a:ext>
            </a:extLst>
          </p:cNvPr>
          <p:cNvPicPr>
            <a:picLocks noChangeAspect="1"/>
          </p:cNvPicPr>
          <p:nvPr/>
        </p:nvPicPr>
        <p:blipFill>
          <a:blip r:embed="rId3"/>
          <a:stretch>
            <a:fillRect/>
          </a:stretch>
        </p:blipFill>
        <p:spPr>
          <a:xfrm>
            <a:off x="2547383" y="1515978"/>
            <a:ext cx="7097233" cy="5342021"/>
          </a:xfrm>
          <a:prstGeom prst="rect">
            <a:avLst/>
          </a:prstGeom>
        </p:spPr>
      </p:pic>
    </p:spTree>
    <p:extLst>
      <p:ext uri="{BB962C8B-B14F-4D97-AF65-F5344CB8AC3E}">
        <p14:creationId xmlns:p14="http://schemas.microsoft.com/office/powerpoint/2010/main" val="1287721117"/>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p:cNvSpPr txBox="1"/>
          <p:nvPr/>
        </p:nvSpPr>
        <p:spPr>
          <a:xfrm>
            <a:off x="471728" y="202737"/>
            <a:ext cx="2482667" cy="400110"/>
          </a:xfrm>
          <a:prstGeom prst="rect">
            <a:avLst/>
          </a:prstGeom>
          <a:noFill/>
        </p:spPr>
        <p:txBody>
          <a:bodyPr wrap="none" rtlCol="0">
            <a:spAutoFit/>
          </a:bodyPr>
          <a:lstStyle/>
          <a:p>
            <a:r>
              <a:rPr lang="en-US" altLang="zh-CN" sz="2000" dirty="0">
                <a:solidFill>
                  <a:srgbClr val="002B41"/>
                </a:solidFill>
                <a:latin typeface="微软雅黑" panose="020B0503020204020204" pitchFamily="34" charset="-122"/>
                <a:ea typeface="微软雅黑" panose="020B0503020204020204" pitchFamily="34" charset="-122"/>
              </a:rPr>
              <a:t>Rockerjs</a:t>
            </a:r>
            <a:r>
              <a:rPr lang="zh-CN" altLang="en-US" sz="2000" dirty="0">
                <a:solidFill>
                  <a:srgbClr val="002B41"/>
                </a:solidFill>
                <a:latin typeface="微软雅黑" panose="020B0503020204020204" pitchFamily="34" charset="-122"/>
                <a:ea typeface="微软雅黑" panose="020B0503020204020204" pitchFamily="34" charset="-122"/>
              </a:rPr>
              <a:t>的野蛮生长</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13" name="TextBox 76">
            <a:extLst>
              <a:ext uri="{FF2B5EF4-FFF2-40B4-BE49-F238E27FC236}">
                <a16:creationId xmlns:a16="http://schemas.microsoft.com/office/drawing/2014/main" id="{66F470AF-7F12-334D-9641-5E6AB5D58090}"/>
              </a:ext>
            </a:extLst>
          </p:cNvPr>
          <p:cNvSpPr txBox="1"/>
          <p:nvPr/>
        </p:nvSpPr>
        <p:spPr>
          <a:xfrm>
            <a:off x="3340768" y="602847"/>
            <a:ext cx="5510463" cy="646331"/>
          </a:xfrm>
          <a:prstGeom prst="rect">
            <a:avLst/>
          </a:prstGeom>
          <a:noFill/>
        </p:spPr>
        <p:txBody>
          <a:bodyPr wrap="square" rtlCol="0">
            <a:spAutoFit/>
          </a:bodyPr>
          <a:lstStyle/>
          <a:p>
            <a:pPr algn="ctr"/>
            <a:r>
              <a:rPr lang="en-US" altLang="zh-CN" sz="3600" dirty="0">
                <a:solidFill>
                  <a:srgbClr val="002B41"/>
                </a:solidFill>
                <a:latin typeface="微软雅黑" panose="020B0503020204020204" pitchFamily="34" charset="-122"/>
                <a:ea typeface="微软雅黑" panose="020B0503020204020204" pitchFamily="34" charset="-122"/>
                <a:hlinkClick r:id="rId3"/>
              </a:rPr>
              <a:t>Rockerjs-MVC</a:t>
            </a:r>
            <a:r>
              <a:rPr lang="zh-CN" altLang="en-US" sz="3600" dirty="0">
                <a:solidFill>
                  <a:srgbClr val="002B41"/>
                </a:solidFill>
                <a:latin typeface="微软雅黑" panose="020B0503020204020204" pitchFamily="34" charset="-122"/>
                <a:ea typeface="微软雅黑" panose="020B0503020204020204" pitchFamily="34" charset="-122"/>
                <a:hlinkClick r:id="rId3"/>
              </a:rPr>
              <a:t> </a:t>
            </a:r>
            <a:r>
              <a:rPr lang="en-US" altLang="zh-CN" sz="3600" dirty="0">
                <a:solidFill>
                  <a:srgbClr val="002B41"/>
                </a:solidFill>
                <a:latin typeface="微软雅黑" panose="020B0503020204020204" pitchFamily="34" charset="-122"/>
                <a:ea typeface="微软雅黑" panose="020B0503020204020204" pitchFamily="34" charset="-122"/>
                <a:hlinkClick r:id="rId3"/>
              </a:rPr>
              <a:t>demo</a:t>
            </a:r>
            <a:r>
              <a:rPr lang="zh-CN" altLang="en-US" sz="3600" dirty="0">
                <a:solidFill>
                  <a:srgbClr val="002B41"/>
                </a:solidFill>
                <a:latin typeface="微软雅黑" panose="020B0503020204020204" pitchFamily="34" charset="-122"/>
                <a:ea typeface="微软雅黑" panose="020B0503020204020204" pitchFamily="34" charset="-122"/>
                <a:hlinkClick r:id="rId3"/>
              </a:rPr>
              <a:t> </a:t>
            </a:r>
            <a:endParaRPr lang="zh-CN" altLang="en-US" sz="3600" dirty="0">
              <a:solidFill>
                <a:srgbClr val="002B41"/>
              </a:solidFill>
              <a:latin typeface="微软雅黑" panose="020B0503020204020204" pitchFamily="34" charset="-122"/>
              <a:ea typeface="微软雅黑" panose="020B0503020204020204" pitchFamily="34" charset="-122"/>
            </a:endParaRPr>
          </a:p>
        </p:txBody>
      </p:sp>
      <p:sp>
        <p:nvSpPr>
          <p:cNvPr id="6" name="TextBox 76">
            <a:extLst>
              <a:ext uri="{FF2B5EF4-FFF2-40B4-BE49-F238E27FC236}">
                <a16:creationId xmlns:a16="http://schemas.microsoft.com/office/drawing/2014/main" id="{1C146AFA-AC3D-1946-8EED-22FD6708D620}"/>
              </a:ext>
            </a:extLst>
          </p:cNvPr>
          <p:cNvSpPr txBox="1"/>
          <p:nvPr/>
        </p:nvSpPr>
        <p:spPr>
          <a:xfrm>
            <a:off x="2743199" y="2184074"/>
            <a:ext cx="8133347" cy="4247317"/>
          </a:xfrm>
          <a:prstGeom prst="rect">
            <a:avLst/>
          </a:prstGeom>
          <a:noFill/>
        </p:spPr>
        <p:txBody>
          <a:bodyPr wrap="square" rtlCol="0">
            <a:spAutoFit/>
          </a:bodyPr>
          <a:lstStyle/>
          <a:p>
            <a:r>
              <a:rPr lang="en-US" altLang="zh-CN" dirty="0"/>
              <a:t>import { Application, AbstractApplication } from "@rockerjs/mvc";</a:t>
            </a:r>
          </a:p>
          <a:p>
            <a:br>
              <a:rPr lang="en-US" altLang="zh-CN" dirty="0"/>
            </a:br>
            <a:r>
              <a:rPr lang="en-US" altLang="zh-CN" dirty="0"/>
              <a:t>@Application</a:t>
            </a:r>
          </a:p>
          <a:p>
            <a:r>
              <a:rPr lang="en-US" altLang="zh-CN" dirty="0"/>
              <a:t>class App extends AbstractApplication{</a:t>
            </a:r>
          </a:p>
          <a:p>
            <a:br>
              <a:rPr lang="en-US" altLang="zh-CN" dirty="0"/>
            </a:br>
            <a:r>
              <a:rPr lang="zh-CN" altLang="en-US" dirty="0"/>
              <a:t>    </a:t>
            </a:r>
            <a:r>
              <a:rPr lang="en-US" altLang="zh-CN" dirty="0"/>
              <a:t>public static async main(args: string[]) {</a:t>
            </a:r>
          </a:p>
          <a:p>
            <a:r>
              <a:rPr lang="zh-CN" altLang="en-US" dirty="0"/>
              <a:t>        </a:t>
            </a:r>
            <a:r>
              <a:rPr lang="en-US" altLang="zh-CN" dirty="0"/>
              <a:t>console.log('main bussiness', args);</a:t>
            </a:r>
          </a:p>
          <a:p>
            <a:r>
              <a:rPr lang="zh-CN" altLang="en-US" dirty="0"/>
              <a:t>    </a:t>
            </a:r>
            <a:r>
              <a:rPr lang="en-US" altLang="zh-CN" dirty="0"/>
              <a:t>}</a:t>
            </a:r>
          </a:p>
          <a:p>
            <a:r>
              <a:rPr lang="en-US" altLang="zh-CN" dirty="0"/>
              <a:t>}</a:t>
            </a:r>
          </a:p>
          <a:p>
            <a:br>
              <a:rPr lang="en-US" altLang="zh-CN" dirty="0"/>
            </a:br>
            <a:br>
              <a:rPr lang="en-US" altLang="zh-CN" dirty="0"/>
            </a:br>
            <a:br>
              <a:rPr lang="en-US" altLang="zh-CN" dirty="0"/>
            </a:br>
            <a:endParaRPr lang="en-US" altLang="zh-CN" dirty="0"/>
          </a:p>
          <a:p>
            <a:endParaRPr lang="zh-CN" altLang="en-US" sz="3600" dirty="0">
              <a:solidFill>
                <a:srgbClr val="002B4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81847092"/>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p:cNvSpPr txBox="1"/>
          <p:nvPr/>
        </p:nvSpPr>
        <p:spPr>
          <a:xfrm>
            <a:off x="471728" y="202737"/>
            <a:ext cx="2482667" cy="400110"/>
          </a:xfrm>
          <a:prstGeom prst="rect">
            <a:avLst/>
          </a:prstGeom>
          <a:noFill/>
        </p:spPr>
        <p:txBody>
          <a:bodyPr wrap="none" rtlCol="0">
            <a:spAutoFit/>
          </a:bodyPr>
          <a:lstStyle/>
          <a:p>
            <a:r>
              <a:rPr lang="en-US" altLang="zh-CN" sz="2000" dirty="0">
                <a:solidFill>
                  <a:srgbClr val="002B41"/>
                </a:solidFill>
                <a:latin typeface="微软雅黑" panose="020B0503020204020204" pitchFamily="34" charset="-122"/>
                <a:ea typeface="微软雅黑" panose="020B0503020204020204" pitchFamily="34" charset="-122"/>
              </a:rPr>
              <a:t>Rockerjs</a:t>
            </a:r>
            <a:r>
              <a:rPr lang="zh-CN" altLang="en-US" sz="2000" dirty="0">
                <a:solidFill>
                  <a:srgbClr val="002B41"/>
                </a:solidFill>
                <a:latin typeface="微软雅黑" panose="020B0503020204020204" pitchFamily="34" charset="-122"/>
                <a:ea typeface="微软雅黑" panose="020B0503020204020204" pitchFamily="34" charset="-122"/>
              </a:rPr>
              <a:t>的野蛮生长</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13" name="TextBox 76">
            <a:extLst>
              <a:ext uri="{FF2B5EF4-FFF2-40B4-BE49-F238E27FC236}">
                <a16:creationId xmlns:a16="http://schemas.microsoft.com/office/drawing/2014/main" id="{66F470AF-7F12-334D-9641-5E6AB5D58090}"/>
              </a:ext>
            </a:extLst>
          </p:cNvPr>
          <p:cNvSpPr txBox="1"/>
          <p:nvPr/>
        </p:nvSpPr>
        <p:spPr>
          <a:xfrm>
            <a:off x="4138863" y="602847"/>
            <a:ext cx="3408933" cy="646331"/>
          </a:xfrm>
          <a:prstGeom prst="rect">
            <a:avLst/>
          </a:prstGeom>
          <a:noFill/>
        </p:spPr>
        <p:txBody>
          <a:bodyPr wrap="square" rtlCol="0">
            <a:spAutoFit/>
          </a:bodyPr>
          <a:lstStyle/>
          <a:p>
            <a:pPr algn="ctr"/>
            <a:r>
              <a:rPr lang="en-US" altLang="zh-CN" sz="3600" dirty="0">
                <a:solidFill>
                  <a:srgbClr val="002B41"/>
                </a:solidFill>
                <a:latin typeface="微软雅黑" panose="020B0503020204020204" pitchFamily="34" charset="-122"/>
                <a:ea typeface="微软雅黑" panose="020B0503020204020204" pitchFamily="34" charset="-122"/>
              </a:rPr>
              <a:t>RPC--Dubbo</a:t>
            </a:r>
            <a:endParaRPr lang="zh-CN" altLang="en-US" sz="3600" dirty="0">
              <a:solidFill>
                <a:srgbClr val="002B41"/>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CD2ECC0F-DBA2-1F40-847C-12F224E05B82}"/>
              </a:ext>
            </a:extLst>
          </p:cNvPr>
          <p:cNvSpPr/>
          <p:nvPr/>
        </p:nvSpPr>
        <p:spPr>
          <a:xfrm>
            <a:off x="1443790" y="2147805"/>
            <a:ext cx="7186863" cy="2151679"/>
          </a:xfrm>
          <a:prstGeom prst="rect">
            <a:avLst/>
          </a:prstGeom>
        </p:spPr>
        <p:txBody>
          <a:bodyPr wrap="square">
            <a:spAutoFit/>
          </a:bodyPr>
          <a:lstStyle/>
          <a:p>
            <a:endParaRPr lang="en-US" altLang="zh-CN" sz="2800" dirty="0">
              <a:solidFill>
                <a:srgbClr val="002B41"/>
              </a:solidFill>
              <a:latin typeface="Microsoft YaHei" panose="020B0503020204020204" pitchFamily="34" charset="-122"/>
              <a:ea typeface="Microsoft YaHei" panose="020B0503020204020204" pitchFamily="34" charset="-122"/>
            </a:endParaRPr>
          </a:p>
          <a:p>
            <a:r>
              <a:rPr lang="en-US" altLang="zh-CN" sz="2800" dirty="0">
                <a:solidFill>
                  <a:srgbClr val="002B41"/>
                </a:solidFill>
                <a:latin typeface="Microsoft YaHei" panose="020B0503020204020204" pitchFamily="34" charset="-122"/>
                <a:ea typeface="Microsoft YaHei" panose="020B0503020204020204" pitchFamily="34" charset="-122"/>
              </a:rPr>
              <a:t>Consumer</a:t>
            </a:r>
            <a:endParaRPr lang="zh-CN" altLang="en-US" sz="2800" dirty="0">
              <a:solidFill>
                <a:srgbClr val="002B41"/>
              </a:solidFill>
              <a:latin typeface="Microsoft YaHei" panose="020B0503020204020204" pitchFamily="34" charset="-122"/>
              <a:ea typeface="Microsoft YaHei" panose="020B0503020204020204" pitchFamily="34" charset="-122"/>
            </a:endParaRPr>
          </a:p>
          <a:p>
            <a:pPr>
              <a:lnSpc>
                <a:spcPct val="150000"/>
              </a:lnSpc>
            </a:pPr>
            <a:endParaRPr lang="en-US" altLang="zh-CN" dirty="0">
              <a:solidFill>
                <a:srgbClr val="002B41"/>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r>
              <a:rPr lang="zh-CN" altLang="en-US" dirty="0">
                <a:solidFill>
                  <a:srgbClr val="002B41"/>
                </a:solidFill>
                <a:latin typeface="Microsoft YaHei" panose="020B0503020204020204" pitchFamily="34" charset="-122"/>
                <a:ea typeface="Microsoft YaHei" panose="020B0503020204020204" pitchFamily="34" charset="-122"/>
              </a:rPr>
              <a:t>支持泛化调用</a:t>
            </a:r>
            <a:endParaRPr lang="en-US" altLang="zh-CN" dirty="0">
              <a:solidFill>
                <a:srgbClr val="002B41"/>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r>
              <a:rPr lang="zh-CN" altLang="en-US" dirty="0">
                <a:solidFill>
                  <a:srgbClr val="002B41"/>
                </a:solidFill>
                <a:latin typeface="Microsoft YaHei" panose="020B0503020204020204" pitchFamily="34" charset="-122"/>
                <a:ea typeface="Microsoft YaHei" panose="020B0503020204020204" pitchFamily="34" charset="-122"/>
              </a:rPr>
              <a:t>测试阶段可配置负载策略</a:t>
            </a:r>
          </a:p>
        </p:txBody>
      </p:sp>
      <p:sp>
        <p:nvSpPr>
          <p:cNvPr id="8" name="矩形 7">
            <a:extLst>
              <a:ext uri="{FF2B5EF4-FFF2-40B4-BE49-F238E27FC236}">
                <a16:creationId xmlns:a16="http://schemas.microsoft.com/office/drawing/2014/main" id="{AF679966-AC40-7B4A-81E6-C230BBAD29E5}"/>
              </a:ext>
            </a:extLst>
          </p:cNvPr>
          <p:cNvSpPr/>
          <p:nvPr/>
        </p:nvSpPr>
        <p:spPr>
          <a:xfrm>
            <a:off x="5843329" y="2147805"/>
            <a:ext cx="7186863" cy="2982676"/>
          </a:xfrm>
          <a:prstGeom prst="rect">
            <a:avLst/>
          </a:prstGeom>
        </p:spPr>
        <p:txBody>
          <a:bodyPr wrap="square">
            <a:spAutoFit/>
          </a:bodyPr>
          <a:lstStyle/>
          <a:p>
            <a:endParaRPr lang="en-US" altLang="zh-CN" sz="2800" dirty="0">
              <a:solidFill>
                <a:srgbClr val="002B41"/>
              </a:solidFill>
              <a:latin typeface="Microsoft YaHei" panose="020B0503020204020204" pitchFamily="34" charset="-122"/>
              <a:ea typeface="Microsoft YaHei" panose="020B0503020204020204" pitchFamily="34" charset="-122"/>
            </a:endParaRPr>
          </a:p>
          <a:p>
            <a:r>
              <a:rPr lang="en-US" altLang="zh-CN" sz="2800" dirty="0">
                <a:solidFill>
                  <a:srgbClr val="002B41"/>
                </a:solidFill>
                <a:latin typeface="Microsoft YaHei" panose="020B0503020204020204" pitchFamily="34" charset="-122"/>
                <a:ea typeface="Microsoft YaHei" panose="020B0503020204020204" pitchFamily="34" charset="-122"/>
              </a:rPr>
              <a:t>Producer</a:t>
            </a:r>
            <a:endParaRPr lang="zh-CN" altLang="en-US" sz="2800" dirty="0">
              <a:solidFill>
                <a:srgbClr val="002B41"/>
              </a:solidFill>
              <a:latin typeface="Microsoft YaHei" panose="020B0503020204020204" pitchFamily="34" charset="-122"/>
              <a:ea typeface="Microsoft YaHei" panose="020B0503020204020204" pitchFamily="34" charset="-122"/>
            </a:endParaRPr>
          </a:p>
          <a:p>
            <a:pPr>
              <a:lnSpc>
                <a:spcPct val="150000"/>
              </a:lnSpc>
            </a:pPr>
            <a:endParaRPr lang="en-US" altLang="zh-CN" dirty="0">
              <a:solidFill>
                <a:srgbClr val="002B41"/>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r>
              <a:rPr lang="zh-CN" altLang="en-US" dirty="0">
                <a:solidFill>
                  <a:srgbClr val="002B41"/>
                </a:solidFill>
                <a:latin typeface="Microsoft YaHei" panose="020B0503020204020204" pitchFamily="34" charset="-122"/>
                <a:ea typeface="Microsoft YaHei" panose="020B0503020204020204" pitchFamily="34" charset="-122"/>
              </a:rPr>
              <a:t>支持泛化调用</a:t>
            </a:r>
            <a:endParaRPr lang="en-US" altLang="zh-CN" dirty="0">
              <a:solidFill>
                <a:srgbClr val="002B41"/>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r>
              <a:rPr lang="zh-CN" altLang="en-US" dirty="0">
                <a:solidFill>
                  <a:srgbClr val="002B41"/>
                </a:solidFill>
                <a:latin typeface="Microsoft YaHei" panose="020B0503020204020204" pitchFamily="34" charset="-122"/>
                <a:ea typeface="Microsoft YaHei" panose="020B0503020204020204" pitchFamily="34" charset="-122"/>
              </a:rPr>
              <a:t>兼容常规的</a:t>
            </a:r>
            <a:r>
              <a:rPr lang="en-US" altLang="zh-CN" dirty="0">
                <a:solidFill>
                  <a:srgbClr val="002B41"/>
                </a:solidFill>
                <a:latin typeface="Microsoft YaHei" panose="020B0503020204020204" pitchFamily="34" charset="-122"/>
                <a:ea typeface="Microsoft YaHei" panose="020B0503020204020204" pitchFamily="34" charset="-122"/>
              </a:rPr>
              <a:t>HTTP</a:t>
            </a:r>
            <a:r>
              <a:rPr lang="zh-CN" altLang="en-US" dirty="0">
                <a:solidFill>
                  <a:srgbClr val="002B41"/>
                </a:solidFill>
                <a:latin typeface="Microsoft YaHei" panose="020B0503020204020204" pitchFamily="34" charset="-122"/>
                <a:ea typeface="Microsoft YaHei" panose="020B0503020204020204" pitchFamily="34" charset="-122"/>
              </a:rPr>
              <a:t>接口</a:t>
            </a:r>
            <a:endParaRPr lang="en-US" altLang="zh-CN" dirty="0">
              <a:solidFill>
                <a:srgbClr val="002B41"/>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r>
              <a:rPr lang="en-US" altLang="zh-CN" dirty="0">
                <a:solidFill>
                  <a:srgbClr val="002B41"/>
                </a:solidFill>
                <a:latin typeface="Microsoft YaHei" panose="020B0503020204020204" pitchFamily="34" charset="-122"/>
                <a:ea typeface="Microsoft YaHei" panose="020B0503020204020204" pitchFamily="34" charset="-122"/>
              </a:rPr>
              <a:t>JAVA</a:t>
            </a:r>
            <a:r>
              <a:rPr lang="zh-CN" altLang="en-US" dirty="0">
                <a:solidFill>
                  <a:srgbClr val="002B41"/>
                </a:solidFill>
                <a:latin typeface="Microsoft YaHei" panose="020B0503020204020204" pitchFamily="34" charset="-122"/>
                <a:ea typeface="Microsoft YaHei" panose="020B0503020204020204" pitchFamily="34" charset="-122"/>
              </a:rPr>
              <a:t>研发快速上手</a:t>
            </a:r>
            <a:endParaRPr lang="en-US" altLang="zh-CN" dirty="0">
              <a:solidFill>
                <a:srgbClr val="002B41"/>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r>
              <a:rPr lang="zh-CN" altLang="en-US" dirty="0">
                <a:solidFill>
                  <a:srgbClr val="002B41"/>
                </a:solidFill>
                <a:latin typeface="Microsoft YaHei" panose="020B0503020204020204" pitchFamily="34" charset="-122"/>
                <a:ea typeface="Microsoft YaHei" panose="020B0503020204020204" pitchFamily="34" charset="-122"/>
              </a:rPr>
              <a:t>服务治理</a:t>
            </a:r>
          </a:p>
        </p:txBody>
      </p:sp>
      <p:pic>
        <p:nvPicPr>
          <p:cNvPr id="5" name="图片 4">
            <a:extLst>
              <a:ext uri="{FF2B5EF4-FFF2-40B4-BE49-F238E27FC236}">
                <a16:creationId xmlns:a16="http://schemas.microsoft.com/office/drawing/2014/main" id="{688A5DF9-3049-3242-9DE1-58721332225D}"/>
              </a:ext>
            </a:extLst>
          </p:cNvPr>
          <p:cNvPicPr>
            <a:picLocks noChangeAspect="1"/>
          </p:cNvPicPr>
          <p:nvPr/>
        </p:nvPicPr>
        <p:blipFill>
          <a:blip r:embed="rId3"/>
          <a:stretch>
            <a:fillRect/>
          </a:stretch>
        </p:blipFill>
        <p:spPr>
          <a:xfrm>
            <a:off x="0" y="1698492"/>
            <a:ext cx="12192000" cy="4257893"/>
          </a:xfrm>
          <a:prstGeom prst="rect">
            <a:avLst/>
          </a:prstGeom>
        </p:spPr>
      </p:pic>
      <p:pic>
        <p:nvPicPr>
          <p:cNvPr id="10" name="图片 9">
            <a:extLst>
              <a:ext uri="{FF2B5EF4-FFF2-40B4-BE49-F238E27FC236}">
                <a16:creationId xmlns:a16="http://schemas.microsoft.com/office/drawing/2014/main" id="{E615E301-A6F3-0648-AD07-1746DB78E940}"/>
              </a:ext>
            </a:extLst>
          </p:cNvPr>
          <p:cNvPicPr>
            <a:picLocks noChangeAspect="1"/>
          </p:cNvPicPr>
          <p:nvPr/>
        </p:nvPicPr>
        <p:blipFill>
          <a:blip r:embed="rId4"/>
          <a:stretch>
            <a:fillRect/>
          </a:stretch>
        </p:blipFill>
        <p:spPr>
          <a:xfrm>
            <a:off x="1550724" y="1675757"/>
            <a:ext cx="8585209" cy="4257893"/>
          </a:xfrm>
          <a:prstGeom prst="rect">
            <a:avLst/>
          </a:prstGeom>
        </p:spPr>
      </p:pic>
    </p:spTree>
    <p:extLst>
      <p:ext uri="{BB962C8B-B14F-4D97-AF65-F5344CB8AC3E}">
        <p14:creationId xmlns:p14="http://schemas.microsoft.com/office/powerpoint/2010/main" val="1453222481"/>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p:cNvSpPr txBox="1"/>
          <p:nvPr/>
        </p:nvSpPr>
        <p:spPr>
          <a:xfrm>
            <a:off x="471728" y="202737"/>
            <a:ext cx="2482667" cy="400110"/>
          </a:xfrm>
          <a:prstGeom prst="rect">
            <a:avLst/>
          </a:prstGeom>
          <a:noFill/>
        </p:spPr>
        <p:txBody>
          <a:bodyPr wrap="none" rtlCol="0">
            <a:spAutoFit/>
          </a:bodyPr>
          <a:lstStyle/>
          <a:p>
            <a:r>
              <a:rPr lang="en-US" altLang="zh-CN" sz="2000" dirty="0">
                <a:solidFill>
                  <a:srgbClr val="002B41"/>
                </a:solidFill>
                <a:latin typeface="微软雅黑" panose="020B0503020204020204" pitchFamily="34" charset="-122"/>
                <a:ea typeface="微软雅黑" panose="020B0503020204020204" pitchFamily="34" charset="-122"/>
              </a:rPr>
              <a:t>Rockerjs</a:t>
            </a:r>
            <a:r>
              <a:rPr lang="zh-CN" altLang="en-US" sz="2000" dirty="0">
                <a:solidFill>
                  <a:srgbClr val="002B41"/>
                </a:solidFill>
                <a:latin typeface="微软雅黑" panose="020B0503020204020204" pitchFamily="34" charset="-122"/>
                <a:ea typeface="微软雅黑" panose="020B0503020204020204" pitchFamily="34" charset="-122"/>
              </a:rPr>
              <a:t>的野蛮生长</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13" name="TextBox 76">
            <a:extLst>
              <a:ext uri="{FF2B5EF4-FFF2-40B4-BE49-F238E27FC236}">
                <a16:creationId xmlns:a16="http://schemas.microsoft.com/office/drawing/2014/main" id="{66F470AF-7F12-334D-9641-5E6AB5D58090}"/>
              </a:ext>
            </a:extLst>
          </p:cNvPr>
          <p:cNvSpPr txBox="1"/>
          <p:nvPr/>
        </p:nvSpPr>
        <p:spPr>
          <a:xfrm>
            <a:off x="4138863" y="602847"/>
            <a:ext cx="3408933" cy="646331"/>
          </a:xfrm>
          <a:prstGeom prst="rect">
            <a:avLst/>
          </a:prstGeom>
          <a:noFill/>
        </p:spPr>
        <p:txBody>
          <a:bodyPr wrap="square" rtlCol="0">
            <a:spAutoFit/>
          </a:bodyPr>
          <a:lstStyle/>
          <a:p>
            <a:pPr algn="ctr"/>
            <a:r>
              <a:rPr lang="en-US" altLang="zh-CN" sz="3600" dirty="0">
                <a:solidFill>
                  <a:srgbClr val="002B41"/>
                </a:solidFill>
                <a:latin typeface="微软雅黑" panose="020B0503020204020204" pitchFamily="34" charset="-122"/>
                <a:ea typeface="微软雅黑" panose="020B0503020204020204" pitchFamily="34" charset="-122"/>
              </a:rPr>
              <a:t>ORM</a:t>
            </a:r>
            <a:endParaRPr lang="zh-CN" altLang="en-US" sz="3600" dirty="0">
              <a:solidFill>
                <a:srgbClr val="002B41"/>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CD2ECC0F-DBA2-1F40-847C-12F224E05B82}"/>
              </a:ext>
            </a:extLst>
          </p:cNvPr>
          <p:cNvSpPr/>
          <p:nvPr/>
        </p:nvSpPr>
        <p:spPr>
          <a:xfrm>
            <a:off x="3754522" y="1154093"/>
            <a:ext cx="7186863" cy="954107"/>
          </a:xfrm>
          <a:prstGeom prst="rect">
            <a:avLst/>
          </a:prstGeom>
        </p:spPr>
        <p:txBody>
          <a:bodyPr wrap="square">
            <a:spAutoFit/>
          </a:bodyPr>
          <a:lstStyle/>
          <a:p>
            <a:endParaRPr lang="en-US" altLang="zh-CN" sz="2800" dirty="0">
              <a:solidFill>
                <a:srgbClr val="002B41"/>
              </a:solidFill>
              <a:latin typeface="Microsoft YaHei" panose="020B0503020204020204" pitchFamily="34" charset="-122"/>
              <a:ea typeface="Microsoft YaHei" panose="020B0503020204020204" pitchFamily="34" charset="-122"/>
            </a:endParaRPr>
          </a:p>
          <a:p>
            <a:r>
              <a:rPr lang="zh-CN" altLang="en-US" sz="2800" dirty="0">
                <a:solidFill>
                  <a:srgbClr val="002B41"/>
                </a:solidFill>
                <a:latin typeface="Microsoft YaHei" panose="020B0503020204020204" pitchFamily="34" charset="-122"/>
                <a:ea typeface="Microsoft YaHei" panose="020B0503020204020204" pitchFamily="34" charset="-122"/>
              </a:rPr>
              <a:t>基于</a:t>
            </a:r>
            <a:r>
              <a:rPr lang="en-US" altLang="zh-CN" sz="2800" dirty="0">
                <a:solidFill>
                  <a:srgbClr val="002B41"/>
                </a:solidFill>
                <a:latin typeface="Microsoft YaHei" panose="020B0503020204020204" pitchFamily="34" charset="-122"/>
                <a:ea typeface="Microsoft YaHei" panose="020B0503020204020204" pitchFamily="34" charset="-122"/>
              </a:rPr>
              <a:t>XML</a:t>
            </a:r>
            <a:r>
              <a:rPr lang="zh-CN" altLang="en-US" sz="2800" dirty="0">
                <a:solidFill>
                  <a:srgbClr val="002B41"/>
                </a:solidFill>
                <a:latin typeface="Microsoft YaHei" panose="020B0503020204020204" pitchFamily="34" charset="-122"/>
                <a:ea typeface="Microsoft YaHei" panose="020B0503020204020204" pitchFamily="34" charset="-122"/>
              </a:rPr>
              <a:t>模板的</a:t>
            </a:r>
            <a:r>
              <a:rPr lang="en-US" altLang="zh-CN" sz="2800" dirty="0">
                <a:solidFill>
                  <a:srgbClr val="002B41"/>
                </a:solidFill>
                <a:latin typeface="Microsoft YaHei" panose="020B0503020204020204" pitchFamily="34" charset="-122"/>
                <a:ea typeface="Microsoft YaHei" panose="020B0503020204020204" pitchFamily="34" charset="-122"/>
              </a:rPr>
              <a:t>ORM</a:t>
            </a:r>
            <a:r>
              <a:rPr lang="zh-CN" altLang="en-US" sz="2800" dirty="0">
                <a:solidFill>
                  <a:srgbClr val="002B41"/>
                </a:solidFill>
                <a:latin typeface="Microsoft YaHei" panose="020B0503020204020204" pitchFamily="34" charset="-122"/>
                <a:ea typeface="Microsoft YaHei" panose="020B0503020204020204" pitchFamily="34" charset="-122"/>
              </a:rPr>
              <a:t>工具</a:t>
            </a:r>
            <a:endParaRPr lang="zh-CN" altLang="en-US" dirty="0">
              <a:solidFill>
                <a:srgbClr val="002B41"/>
              </a:solidFill>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9FA894BF-67CF-DB49-8A8E-C158A540B9E5}"/>
              </a:ext>
            </a:extLst>
          </p:cNvPr>
          <p:cNvPicPr>
            <a:picLocks noChangeAspect="1"/>
          </p:cNvPicPr>
          <p:nvPr/>
        </p:nvPicPr>
        <p:blipFill>
          <a:blip r:embed="rId3"/>
          <a:stretch>
            <a:fillRect/>
          </a:stretch>
        </p:blipFill>
        <p:spPr>
          <a:xfrm>
            <a:off x="8479588" y="2325042"/>
            <a:ext cx="3711074" cy="4532958"/>
          </a:xfrm>
          <a:prstGeom prst="rect">
            <a:avLst/>
          </a:prstGeom>
        </p:spPr>
      </p:pic>
      <p:pic>
        <p:nvPicPr>
          <p:cNvPr id="9" name="图片 8">
            <a:extLst>
              <a:ext uri="{FF2B5EF4-FFF2-40B4-BE49-F238E27FC236}">
                <a16:creationId xmlns:a16="http://schemas.microsoft.com/office/drawing/2014/main" id="{2CFAA0A5-380E-5049-ACE7-57B58D1A3C57}"/>
              </a:ext>
            </a:extLst>
          </p:cNvPr>
          <p:cNvPicPr>
            <a:picLocks noChangeAspect="1"/>
          </p:cNvPicPr>
          <p:nvPr/>
        </p:nvPicPr>
        <p:blipFill>
          <a:blip r:embed="rId4"/>
          <a:stretch>
            <a:fillRect/>
          </a:stretch>
        </p:blipFill>
        <p:spPr>
          <a:xfrm>
            <a:off x="0" y="2325043"/>
            <a:ext cx="3924300" cy="4532957"/>
          </a:xfrm>
          <a:prstGeom prst="rect">
            <a:avLst/>
          </a:prstGeom>
        </p:spPr>
      </p:pic>
      <p:pic>
        <p:nvPicPr>
          <p:cNvPr id="10" name="图片 9">
            <a:extLst>
              <a:ext uri="{FF2B5EF4-FFF2-40B4-BE49-F238E27FC236}">
                <a16:creationId xmlns:a16="http://schemas.microsoft.com/office/drawing/2014/main" id="{28AB3CBC-F5D6-9744-8D0A-CB57D10CC3F5}"/>
              </a:ext>
            </a:extLst>
          </p:cNvPr>
          <p:cNvPicPr>
            <a:picLocks noChangeAspect="1"/>
          </p:cNvPicPr>
          <p:nvPr/>
        </p:nvPicPr>
        <p:blipFill>
          <a:blip r:embed="rId5"/>
          <a:stretch>
            <a:fillRect/>
          </a:stretch>
        </p:blipFill>
        <p:spPr>
          <a:xfrm>
            <a:off x="4138194" y="2325042"/>
            <a:ext cx="4127500" cy="4532959"/>
          </a:xfrm>
          <a:prstGeom prst="rect">
            <a:avLst/>
          </a:prstGeom>
        </p:spPr>
      </p:pic>
      <p:sp>
        <p:nvSpPr>
          <p:cNvPr id="11" name="文本框 10">
            <a:extLst>
              <a:ext uri="{FF2B5EF4-FFF2-40B4-BE49-F238E27FC236}">
                <a16:creationId xmlns:a16="http://schemas.microsoft.com/office/drawing/2014/main" id="{EFF96F30-0EA9-A74C-8347-E3A190966842}"/>
              </a:ext>
            </a:extLst>
          </p:cNvPr>
          <p:cNvSpPr txBox="1"/>
          <p:nvPr/>
        </p:nvSpPr>
        <p:spPr>
          <a:xfrm>
            <a:off x="1962150" y="3817657"/>
            <a:ext cx="479618" cy="369332"/>
          </a:xfrm>
          <a:prstGeom prst="rect">
            <a:avLst/>
          </a:prstGeom>
          <a:noFill/>
        </p:spPr>
        <p:txBody>
          <a:bodyPr wrap="none" rtlCol="0">
            <a:spAutoFit/>
          </a:bodyPr>
          <a:lstStyle/>
          <a:p>
            <a:r>
              <a:rPr kumimoji="1" lang="en-US" altLang="zh-CN" dirty="0">
                <a:solidFill>
                  <a:schemeClr val="bg1"/>
                </a:solidFill>
              </a:rPr>
              <a:t>DO</a:t>
            </a:r>
            <a:endParaRPr kumimoji="1" lang="zh-CN" altLang="en-US" dirty="0">
              <a:solidFill>
                <a:schemeClr val="bg1"/>
              </a:solidFill>
            </a:endParaRPr>
          </a:p>
        </p:txBody>
      </p:sp>
      <p:sp>
        <p:nvSpPr>
          <p:cNvPr id="15" name="文本框 14">
            <a:extLst>
              <a:ext uri="{FF2B5EF4-FFF2-40B4-BE49-F238E27FC236}">
                <a16:creationId xmlns:a16="http://schemas.microsoft.com/office/drawing/2014/main" id="{22DCF651-6AC8-9E47-8CB6-1022090761AC}"/>
              </a:ext>
            </a:extLst>
          </p:cNvPr>
          <p:cNvSpPr txBox="1"/>
          <p:nvPr/>
        </p:nvSpPr>
        <p:spPr>
          <a:xfrm>
            <a:off x="6400800" y="3769531"/>
            <a:ext cx="606705" cy="369332"/>
          </a:xfrm>
          <a:prstGeom prst="rect">
            <a:avLst/>
          </a:prstGeom>
          <a:noFill/>
        </p:spPr>
        <p:txBody>
          <a:bodyPr wrap="none" rtlCol="0">
            <a:spAutoFit/>
          </a:bodyPr>
          <a:lstStyle/>
          <a:p>
            <a:r>
              <a:rPr kumimoji="1" lang="en-US" altLang="zh-CN" dirty="0">
                <a:solidFill>
                  <a:schemeClr val="bg1"/>
                </a:solidFill>
              </a:rPr>
              <a:t>DAO</a:t>
            </a:r>
            <a:endParaRPr kumimoji="1" lang="zh-CN" altLang="en-US" dirty="0">
              <a:solidFill>
                <a:schemeClr val="bg1"/>
              </a:solidFill>
            </a:endParaRPr>
          </a:p>
        </p:txBody>
      </p:sp>
    </p:spTree>
    <p:extLst>
      <p:ext uri="{BB962C8B-B14F-4D97-AF65-F5344CB8AC3E}">
        <p14:creationId xmlns:p14="http://schemas.microsoft.com/office/powerpoint/2010/main" val="3925317231"/>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p:cNvSpPr txBox="1"/>
          <p:nvPr/>
        </p:nvSpPr>
        <p:spPr>
          <a:xfrm>
            <a:off x="471728" y="202737"/>
            <a:ext cx="2482667" cy="400110"/>
          </a:xfrm>
          <a:prstGeom prst="rect">
            <a:avLst/>
          </a:prstGeom>
          <a:noFill/>
        </p:spPr>
        <p:txBody>
          <a:bodyPr wrap="none" rtlCol="0">
            <a:spAutoFit/>
          </a:bodyPr>
          <a:lstStyle/>
          <a:p>
            <a:r>
              <a:rPr lang="en-US" altLang="zh-CN" sz="2000" dirty="0">
                <a:solidFill>
                  <a:srgbClr val="002B41"/>
                </a:solidFill>
                <a:latin typeface="微软雅黑" panose="020B0503020204020204" pitchFamily="34" charset="-122"/>
                <a:ea typeface="微软雅黑" panose="020B0503020204020204" pitchFamily="34" charset="-122"/>
              </a:rPr>
              <a:t>Rockerjs</a:t>
            </a:r>
            <a:r>
              <a:rPr lang="zh-CN" altLang="en-US" sz="2000" dirty="0">
                <a:solidFill>
                  <a:srgbClr val="002B41"/>
                </a:solidFill>
                <a:latin typeface="微软雅黑" panose="020B0503020204020204" pitchFamily="34" charset="-122"/>
                <a:ea typeface="微软雅黑" panose="020B0503020204020204" pitchFamily="34" charset="-122"/>
              </a:rPr>
              <a:t>的野蛮生长</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13" name="TextBox 76">
            <a:extLst>
              <a:ext uri="{FF2B5EF4-FFF2-40B4-BE49-F238E27FC236}">
                <a16:creationId xmlns:a16="http://schemas.microsoft.com/office/drawing/2014/main" id="{66F470AF-7F12-334D-9641-5E6AB5D58090}"/>
              </a:ext>
            </a:extLst>
          </p:cNvPr>
          <p:cNvSpPr txBox="1"/>
          <p:nvPr/>
        </p:nvSpPr>
        <p:spPr>
          <a:xfrm>
            <a:off x="4138863" y="602847"/>
            <a:ext cx="3408933" cy="646331"/>
          </a:xfrm>
          <a:prstGeom prst="rect">
            <a:avLst/>
          </a:prstGeom>
          <a:noFill/>
        </p:spPr>
        <p:txBody>
          <a:bodyPr wrap="square" rtlCol="0">
            <a:spAutoFit/>
          </a:bodyPr>
          <a:lstStyle/>
          <a:p>
            <a:pPr algn="ctr"/>
            <a:r>
              <a:rPr lang="en-US" altLang="zh-CN" sz="3600" dirty="0">
                <a:solidFill>
                  <a:srgbClr val="002B41"/>
                </a:solidFill>
                <a:latin typeface="微软雅黑" panose="020B0503020204020204" pitchFamily="34" charset="-122"/>
                <a:ea typeface="微软雅黑" panose="020B0503020204020204" pitchFamily="34" charset="-122"/>
              </a:rPr>
              <a:t>trace</a:t>
            </a:r>
            <a:endParaRPr lang="zh-CN" altLang="en-US" sz="3600" dirty="0">
              <a:solidFill>
                <a:srgbClr val="002B41"/>
              </a:solidFill>
              <a:latin typeface="微软雅黑" panose="020B0503020204020204" pitchFamily="34" charset="-122"/>
              <a:ea typeface="微软雅黑" panose="020B0503020204020204" pitchFamily="34" charset="-122"/>
            </a:endParaRPr>
          </a:p>
        </p:txBody>
      </p:sp>
      <p:sp>
        <p:nvSpPr>
          <p:cNvPr id="6" name="TextBox 76">
            <a:extLst>
              <a:ext uri="{FF2B5EF4-FFF2-40B4-BE49-F238E27FC236}">
                <a16:creationId xmlns:a16="http://schemas.microsoft.com/office/drawing/2014/main" id="{1C146AFA-AC3D-1946-8EED-22FD6708D620}"/>
              </a:ext>
            </a:extLst>
          </p:cNvPr>
          <p:cNvSpPr txBox="1"/>
          <p:nvPr/>
        </p:nvSpPr>
        <p:spPr>
          <a:xfrm>
            <a:off x="471728" y="1462180"/>
            <a:ext cx="9273851" cy="6740307"/>
          </a:xfrm>
          <a:prstGeom prst="rect">
            <a:avLst/>
          </a:prstGeom>
          <a:noFill/>
        </p:spPr>
        <p:txBody>
          <a:bodyPr wrap="square" rtlCol="0">
            <a:spAutoFit/>
          </a:bodyPr>
          <a:lstStyle/>
          <a:p>
            <a:r>
              <a:rPr lang="en-US" altLang="zh-CN" dirty="0"/>
              <a:t>import { Resource } from ‘@rockerjs/rpc';</a:t>
            </a:r>
          </a:p>
          <a:p>
            <a:r>
              <a:rPr lang="en-US" altLang="zh-CN" dirty="0" err="1"/>
              <a:t>const</a:t>
            </a:r>
            <a:r>
              <a:rPr lang="en-US" altLang="zh-CN" dirty="0"/>
              <a:t> http = require('http'); </a:t>
            </a:r>
          </a:p>
          <a:p>
            <a:endParaRPr lang="en-US" altLang="zh-CN" dirty="0"/>
          </a:p>
          <a:p>
            <a:r>
              <a:rPr lang="en-US" altLang="zh-CN" dirty="0" err="1"/>
              <a:t>const</a:t>
            </a:r>
            <a:r>
              <a:rPr lang="en-US" altLang="zh-CN" dirty="0"/>
              <a:t> </a:t>
            </a:r>
            <a:r>
              <a:rPr lang="en-US" altLang="zh-CN" dirty="0" err="1"/>
              <a:t>keepAliveAgent</a:t>
            </a:r>
            <a:r>
              <a:rPr lang="en-US" altLang="zh-CN" dirty="0"/>
              <a:t> = new </a:t>
            </a:r>
            <a:r>
              <a:rPr lang="en-US" altLang="zh-CN" dirty="0" err="1"/>
              <a:t>http.Agent</a:t>
            </a:r>
            <a:r>
              <a:rPr lang="en-US" altLang="zh-CN" dirty="0"/>
              <a:t>({ </a:t>
            </a:r>
          </a:p>
          <a:p>
            <a:r>
              <a:rPr lang="zh-CN" altLang="en-US" dirty="0"/>
              <a:t>    </a:t>
            </a:r>
            <a:r>
              <a:rPr lang="en-US" altLang="zh-CN" dirty="0" err="1"/>
              <a:t>keepAlive</a:t>
            </a:r>
            <a:r>
              <a:rPr lang="en-US" altLang="zh-CN" dirty="0"/>
              <a:t>: true, </a:t>
            </a:r>
          </a:p>
          <a:p>
            <a:r>
              <a:rPr lang="zh-CN" altLang="en-US" dirty="0"/>
              <a:t>    </a:t>
            </a:r>
            <a:r>
              <a:rPr lang="en-US" altLang="zh-CN" dirty="0" err="1"/>
              <a:t>maxSockets</a:t>
            </a:r>
            <a:r>
              <a:rPr lang="en-US" altLang="zh-CN" dirty="0"/>
              <a:t>: 200, </a:t>
            </a:r>
          </a:p>
          <a:p>
            <a:r>
              <a:rPr lang="zh-CN" altLang="en-US" dirty="0"/>
              <a:t>    </a:t>
            </a:r>
            <a:r>
              <a:rPr lang="en-US" altLang="zh-CN" dirty="0" err="1"/>
              <a:t>maxFreeSockets</a:t>
            </a:r>
            <a:r>
              <a:rPr lang="en-US" altLang="zh-CN" dirty="0"/>
              <a:t>: 50,</a:t>
            </a:r>
          </a:p>
          <a:p>
            <a:r>
              <a:rPr lang="zh-CN" altLang="en-US" dirty="0"/>
              <a:t>    </a:t>
            </a:r>
            <a:r>
              <a:rPr lang="en-US" altLang="zh-CN" dirty="0"/>
              <a:t> </a:t>
            </a:r>
            <a:r>
              <a:rPr lang="en-US" altLang="zh-CN" dirty="0" err="1"/>
              <a:t>keepAliveMsecs</a:t>
            </a:r>
            <a:r>
              <a:rPr lang="en-US" altLang="zh-CN" dirty="0"/>
              <a:t>: 1000</a:t>
            </a:r>
          </a:p>
          <a:p>
            <a:r>
              <a:rPr lang="en-US" altLang="zh-CN" dirty="0"/>
              <a:t>})</a:t>
            </a:r>
          </a:p>
          <a:p>
            <a:endParaRPr lang="en-US" altLang="zh-CN" dirty="0"/>
          </a:p>
          <a:p>
            <a:r>
              <a:rPr lang="en-US" altLang="zh-CN" dirty="0"/>
              <a:t>export class </a:t>
            </a:r>
            <a:r>
              <a:rPr lang="en-US" altLang="zh-CN" dirty="0" err="1"/>
              <a:t>HttpRequest</a:t>
            </a:r>
            <a:r>
              <a:rPr lang="en-US" altLang="zh-CN" dirty="0"/>
              <a:t> { </a:t>
            </a:r>
          </a:p>
          <a:p>
            <a:r>
              <a:rPr lang="en-US" altLang="zh-CN" dirty="0"/>
              <a:t>@Resource({ </a:t>
            </a:r>
            <a:r>
              <a:rPr lang="en-US" altLang="zh-CN" dirty="0" err="1"/>
              <a:t>url</a:t>
            </a:r>
            <a:r>
              <a:rPr lang="en-US" altLang="zh-CN" dirty="0"/>
              <a:t>: '/detail/</a:t>
            </a:r>
            <a:r>
              <a:rPr lang="en-US" altLang="zh-CN" dirty="0" err="1"/>
              <a:t>innerGetItemInfo</a:t>
            </a:r>
            <a:r>
              <a:rPr lang="en-US" altLang="zh-CN" dirty="0"/>
              <a:t>/1.0', timeout: 5000, agent: </a:t>
            </a:r>
            <a:r>
              <a:rPr lang="en-US" altLang="zh-CN" dirty="0" err="1"/>
              <a:t>keepAliveAgent</a:t>
            </a:r>
            <a:r>
              <a:rPr lang="en-US" altLang="zh-CN" dirty="0"/>
              <a:t>}) </a:t>
            </a:r>
            <a:r>
              <a:rPr lang="en-US" altLang="zh-CN" dirty="0" err="1"/>
              <a:t>getItemInfo</a:t>
            </a:r>
            <a:r>
              <a:rPr lang="en-US" altLang="zh-CN" dirty="0"/>
              <a:t>(</a:t>
            </a:r>
            <a:r>
              <a:rPr lang="en-US" altLang="zh-CN" dirty="0" err="1"/>
              <a:t>vitemId</a:t>
            </a:r>
            <a:r>
              <a:rPr lang="en-US" altLang="zh-CN" dirty="0"/>
              <a:t>: string): any {} </a:t>
            </a:r>
          </a:p>
          <a:p>
            <a:endParaRPr lang="en-US" altLang="zh-CN" dirty="0"/>
          </a:p>
          <a:p>
            <a:r>
              <a:rPr lang="en-US" altLang="zh-CN" dirty="0"/>
              <a:t>@Resource({ </a:t>
            </a:r>
            <a:r>
              <a:rPr lang="en-US" altLang="zh-CN" dirty="0" err="1"/>
              <a:t>url</a:t>
            </a:r>
            <a:r>
              <a:rPr lang="en-US" altLang="zh-CN" dirty="0"/>
              <a:t>: '/detail/</a:t>
            </a:r>
            <a:r>
              <a:rPr lang="en-US" altLang="zh-CN" dirty="0" err="1"/>
              <a:t>innerGetLoginUserData</a:t>
            </a:r>
            <a:r>
              <a:rPr lang="en-US" altLang="zh-CN" dirty="0"/>
              <a:t>/1.0', timeout: 1000, agent: </a:t>
            </a:r>
            <a:r>
              <a:rPr lang="en-US" altLang="zh-CN" dirty="0" err="1"/>
              <a:t>keepAliveAgent</a:t>
            </a:r>
            <a:r>
              <a:rPr lang="en-US" altLang="zh-CN" dirty="0"/>
              <a:t>}) </a:t>
            </a:r>
            <a:r>
              <a:rPr lang="en-US" altLang="zh-CN" dirty="0" err="1"/>
              <a:t>getGetLoginUserData</a:t>
            </a:r>
            <a:r>
              <a:rPr lang="en-US" altLang="zh-CN" dirty="0"/>
              <a:t>(</a:t>
            </a:r>
            <a:r>
              <a:rPr lang="en-US" altLang="zh-CN" dirty="0" err="1"/>
              <a:t>vItemId</a:t>
            </a:r>
            <a:r>
              <a:rPr lang="en-US" altLang="zh-CN" dirty="0"/>
              <a:t>: string, </a:t>
            </a:r>
            <a:r>
              <a:rPr lang="en-US" altLang="zh-CN" dirty="0" err="1"/>
              <a:t>shop_id</a:t>
            </a:r>
            <a:r>
              <a:rPr lang="en-US" altLang="zh-CN" dirty="0"/>
              <a:t>: string): any {}</a:t>
            </a:r>
          </a:p>
          <a:p>
            <a:endParaRPr lang="en-US" altLang="zh-CN" dirty="0"/>
          </a:p>
          <a:p>
            <a:r>
              <a:rPr lang="en-US" altLang="zh-CN" dirty="0"/>
              <a:t> @Resource({ </a:t>
            </a:r>
            <a:r>
              <a:rPr lang="en-US" altLang="zh-CN" dirty="0" err="1"/>
              <a:t>url</a:t>
            </a:r>
            <a:r>
              <a:rPr lang="en-US" altLang="zh-CN" dirty="0"/>
              <a:t>: `/</a:t>
            </a:r>
            <a:r>
              <a:rPr lang="en-US" altLang="zh-CN" dirty="0" err="1"/>
              <a:t>poseidon</a:t>
            </a:r>
            <a:r>
              <a:rPr lang="en-US" altLang="zh-CN" dirty="0"/>
              <a:t>/</a:t>
            </a:r>
            <a:r>
              <a:rPr lang="en-US" altLang="zh-CN" dirty="0" err="1"/>
              <a:t>exhibit.spaceJson</a:t>
            </a:r>
            <a:r>
              <a:rPr lang="en-US" altLang="zh-CN" dirty="0"/>
              <a:t>/1.0`, timeout: 1000, agent: </a:t>
            </a:r>
            <a:r>
              <a:rPr lang="en-US" altLang="zh-CN" dirty="0" err="1"/>
              <a:t>keepAliveAgent</a:t>
            </a:r>
            <a:r>
              <a:rPr lang="en-US" altLang="zh-CN" dirty="0"/>
              <a:t>}) </a:t>
            </a:r>
            <a:r>
              <a:rPr lang="en-US" altLang="zh-CN" dirty="0" err="1"/>
              <a:t>exhibitSpaceJson</a:t>
            </a:r>
            <a:r>
              <a:rPr lang="en-US" altLang="zh-CN" dirty="0"/>
              <a:t>(</a:t>
            </a:r>
            <a:r>
              <a:rPr lang="en-US" altLang="zh-CN" dirty="0" err="1"/>
              <a:t>exhibitCode</a:t>
            </a:r>
            <a:r>
              <a:rPr lang="en-US" altLang="zh-CN" dirty="0"/>
              <a:t>: string): any {}}</a:t>
            </a:r>
            <a:br>
              <a:rPr lang="en-US" altLang="zh-CN" dirty="0"/>
            </a:br>
            <a:br>
              <a:rPr lang="en-US" altLang="zh-CN" dirty="0"/>
            </a:br>
            <a:br>
              <a:rPr lang="en-US" altLang="zh-CN" dirty="0"/>
            </a:br>
            <a:endParaRPr lang="en-US" altLang="zh-CN" dirty="0"/>
          </a:p>
          <a:p>
            <a:endParaRPr lang="zh-CN" altLang="en-US" sz="3600" dirty="0">
              <a:solidFill>
                <a:srgbClr val="002B41"/>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93FE20F1-6E28-9949-87FB-A20EE828EF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6" y="1143878"/>
            <a:ext cx="12192000" cy="5727271"/>
          </a:xfrm>
          <a:prstGeom prst="rect">
            <a:avLst/>
          </a:prstGeom>
        </p:spPr>
      </p:pic>
    </p:spTree>
    <p:extLst>
      <p:ext uri="{BB962C8B-B14F-4D97-AF65-F5344CB8AC3E}">
        <p14:creationId xmlns:p14="http://schemas.microsoft.com/office/powerpoint/2010/main" val="4211435193"/>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p:cNvSpPr txBox="1"/>
          <p:nvPr/>
        </p:nvSpPr>
        <p:spPr>
          <a:xfrm>
            <a:off x="471728" y="202737"/>
            <a:ext cx="2482667" cy="400110"/>
          </a:xfrm>
          <a:prstGeom prst="rect">
            <a:avLst/>
          </a:prstGeom>
          <a:noFill/>
        </p:spPr>
        <p:txBody>
          <a:bodyPr wrap="none" rtlCol="0">
            <a:spAutoFit/>
          </a:bodyPr>
          <a:lstStyle/>
          <a:p>
            <a:r>
              <a:rPr lang="en-US" altLang="zh-CN" sz="2000" dirty="0">
                <a:solidFill>
                  <a:srgbClr val="002B41"/>
                </a:solidFill>
                <a:latin typeface="微软雅黑" panose="020B0503020204020204" pitchFamily="34" charset="-122"/>
                <a:ea typeface="微软雅黑" panose="020B0503020204020204" pitchFamily="34" charset="-122"/>
              </a:rPr>
              <a:t>Rockerjs</a:t>
            </a:r>
            <a:r>
              <a:rPr lang="zh-CN" altLang="en-US" sz="2000" dirty="0">
                <a:solidFill>
                  <a:srgbClr val="002B41"/>
                </a:solidFill>
                <a:latin typeface="微软雅黑" panose="020B0503020204020204" pitchFamily="34" charset="-122"/>
                <a:ea typeface="微软雅黑" panose="020B0503020204020204" pitchFamily="34" charset="-122"/>
              </a:rPr>
              <a:t>的野蛮生长</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3" name="图片 2">
            <a:extLst>
              <a:ext uri="{FF2B5EF4-FFF2-40B4-BE49-F238E27FC236}">
                <a16:creationId xmlns:a16="http://schemas.microsoft.com/office/drawing/2014/main" id="{4B60AB32-B222-C649-9EDF-1823ECE8C1BF}"/>
              </a:ext>
            </a:extLst>
          </p:cNvPr>
          <p:cNvPicPr>
            <a:picLocks noChangeAspect="1"/>
          </p:cNvPicPr>
          <p:nvPr/>
        </p:nvPicPr>
        <p:blipFill>
          <a:blip r:embed="rId3"/>
          <a:stretch>
            <a:fillRect/>
          </a:stretch>
        </p:blipFill>
        <p:spPr>
          <a:xfrm>
            <a:off x="393391" y="1268163"/>
            <a:ext cx="11477767" cy="5194596"/>
          </a:xfrm>
          <a:prstGeom prst="rect">
            <a:avLst/>
          </a:prstGeom>
        </p:spPr>
      </p:pic>
      <p:sp>
        <p:nvSpPr>
          <p:cNvPr id="10" name="TextBox 76">
            <a:extLst>
              <a:ext uri="{FF2B5EF4-FFF2-40B4-BE49-F238E27FC236}">
                <a16:creationId xmlns:a16="http://schemas.microsoft.com/office/drawing/2014/main" id="{A4A247D1-4865-8343-99C9-625AF6BEE03E}"/>
              </a:ext>
            </a:extLst>
          </p:cNvPr>
          <p:cNvSpPr txBox="1"/>
          <p:nvPr/>
        </p:nvSpPr>
        <p:spPr>
          <a:xfrm>
            <a:off x="4138863" y="602847"/>
            <a:ext cx="3408933" cy="646331"/>
          </a:xfrm>
          <a:prstGeom prst="rect">
            <a:avLst/>
          </a:prstGeom>
          <a:noFill/>
        </p:spPr>
        <p:txBody>
          <a:bodyPr wrap="square" rtlCol="0">
            <a:spAutoFit/>
          </a:bodyPr>
          <a:lstStyle/>
          <a:p>
            <a:pPr algn="ctr"/>
            <a:r>
              <a:rPr lang="en-US" altLang="zh-CN" sz="3600" dirty="0">
                <a:solidFill>
                  <a:srgbClr val="002B41"/>
                </a:solidFill>
                <a:latin typeface="微软雅黑" panose="020B0503020204020204" pitchFamily="34" charset="-122"/>
                <a:ea typeface="微软雅黑" panose="020B0503020204020204" pitchFamily="34" charset="-122"/>
              </a:rPr>
              <a:t>trace</a:t>
            </a:r>
            <a:endParaRPr lang="zh-CN" altLang="en-US" sz="3600" dirty="0">
              <a:solidFill>
                <a:srgbClr val="002B4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38898114"/>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p:cNvSpPr txBox="1"/>
          <p:nvPr/>
        </p:nvSpPr>
        <p:spPr>
          <a:xfrm>
            <a:off x="471728" y="202737"/>
            <a:ext cx="2482667" cy="400110"/>
          </a:xfrm>
          <a:prstGeom prst="rect">
            <a:avLst/>
          </a:prstGeom>
          <a:noFill/>
        </p:spPr>
        <p:txBody>
          <a:bodyPr wrap="none" rtlCol="0">
            <a:spAutoFit/>
          </a:bodyPr>
          <a:lstStyle/>
          <a:p>
            <a:r>
              <a:rPr lang="en-US" altLang="zh-CN" sz="2000" dirty="0">
                <a:solidFill>
                  <a:srgbClr val="002B41"/>
                </a:solidFill>
                <a:latin typeface="微软雅黑" panose="020B0503020204020204" pitchFamily="34" charset="-122"/>
                <a:ea typeface="微软雅黑" panose="020B0503020204020204" pitchFamily="34" charset="-122"/>
              </a:rPr>
              <a:t>Rockerjs</a:t>
            </a:r>
            <a:r>
              <a:rPr lang="zh-CN" altLang="en-US" sz="2000" dirty="0">
                <a:solidFill>
                  <a:srgbClr val="002B41"/>
                </a:solidFill>
                <a:latin typeface="微软雅黑" panose="020B0503020204020204" pitchFamily="34" charset="-122"/>
                <a:ea typeface="微软雅黑" panose="020B0503020204020204" pitchFamily="34" charset="-122"/>
              </a:rPr>
              <a:t>的野蛮生长</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8" name="矩形 7">
            <a:extLst>
              <a:ext uri="{FF2B5EF4-FFF2-40B4-BE49-F238E27FC236}">
                <a16:creationId xmlns:a16="http://schemas.microsoft.com/office/drawing/2014/main" id="{C7E5AB93-E923-4D4A-83FB-CC874C0B7600}"/>
              </a:ext>
            </a:extLst>
          </p:cNvPr>
          <p:cNvSpPr/>
          <p:nvPr/>
        </p:nvSpPr>
        <p:spPr>
          <a:xfrm>
            <a:off x="1828800" y="1331042"/>
            <a:ext cx="7186863" cy="4229171"/>
          </a:xfrm>
          <a:prstGeom prst="rect">
            <a:avLst/>
          </a:prstGeom>
        </p:spPr>
        <p:txBody>
          <a:bodyPr wrap="square">
            <a:spAutoFit/>
          </a:bodyPr>
          <a:lstStyle/>
          <a:p>
            <a:endParaRPr lang="en-US" altLang="zh-CN" sz="2800" dirty="0">
              <a:solidFill>
                <a:srgbClr val="002B41"/>
              </a:solidFill>
              <a:latin typeface="Microsoft YaHei" panose="020B0503020204020204" pitchFamily="34" charset="-122"/>
              <a:ea typeface="Microsoft YaHei" panose="020B0503020204020204" pitchFamily="34" charset="-122"/>
            </a:endParaRPr>
          </a:p>
          <a:p>
            <a:r>
              <a:rPr lang="zh-CN" altLang="en-US" sz="2800" dirty="0">
                <a:solidFill>
                  <a:srgbClr val="002B41"/>
                </a:solidFill>
                <a:latin typeface="Microsoft YaHei" panose="020B0503020204020204" pitchFamily="34" charset="-122"/>
                <a:ea typeface="Microsoft YaHei" panose="020B0503020204020204" pitchFamily="34" charset="-122"/>
              </a:rPr>
              <a:t>埋点和日志生成</a:t>
            </a:r>
          </a:p>
          <a:p>
            <a:pPr>
              <a:lnSpc>
                <a:spcPct val="150000"/>
              </a:lnSpc>
            </a:pPr>
            <a:endParaRPr lang="en-US" altLang="zh-CN" dirty="0">
              <a:solidFill>
                <a:srgbClr val="002B41"/>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r>
              <a:rPr lang="zh-CN" altLang="en-US" dirty="0">
                <a:solidFill>
                  <a:srgbClr val="002B41"/>
                </a:solidFill>
                <a:latin typeface="Microsoft YaHei" panose="020B0503020204020204" pitchFamily="34" charset="-122"/>
                <a:ea typeface="Microsoft YaHei" panose="020B0503020204020204" pitchFamily="34" charset="-122"/>
              </a:rPr>
              <a:t>由 </a:t>
            </a:r>
            <a:r>
              <a:rPr lang="en-US" altLang="zh-CN" dirty="0" err="1">
                <a:solidFill>
                  <a:srgbClr val="002B41"/>
                </a:solidFill>
                <a:latin typeface="Microsoft YaHei" panose="020B0503020204020204" pitchFamily="34" charset="-122"/>
                <a:ea typeface="Microsoft YaHei" panose="020B0503020204020204" pitchFamily="34" charset="-122"/>
              </a:rPr>
              <a:t>Rockerjs</a:t>
            </a:r>
            <a:r>
              <a:rPr lang="en-US" altLang="zh-CN" dirty="0">
                <a:solidFill>
                  <a:srgbClr val="002B41"/>
                </a:solidFill>
                <a:latin typeface="Microsoft YaHei" panose="020B0503020204020204" pitchFamily="34" charset="-122"/>
                <a:ea typeface="Microsoft YaHei" panose="020B0503020204020204" pitchFamily="34" charset="-122"/>
              </a:rPr>
              <a:t>-MVC</a:t>
            </a:r>
            <a:r>
              <a:rPr lang="zh-CN" altLang="en-US" dirty="0">
                <a:solidFill>
                  <a:srgbClr val="002B41"/>
                </a:solidFill>
                <a:latin typeface="Microsoft YaHei" panose="020B0503020204020204" pitchFamily="34" charset="-122"/>
                <a:ea typeface="Microsoft YaHei" panose="020B0503020204020204" pitchFamily="34" charset="-122"/>
              </a:rPr>
              <a:t>和其他中间件创建调用上下文，生成埋点</a:t>
            </a:r>
            <a:endParaRPr lang="en-US" altLang="zh-CN" dirty="0">
              <a:solidFill>
                <a:srgbClr val="002B41"/>
              </a:solidFill>
              <a:latin typeface="Microsoft YaHei" panose="020B0503020204020204" pitchFamily="34" charset="-122"/>
              <a:ea typeface="Microsoft YaHei" panose="020B0503020204020204" pitchFamily="34" charset="-122"/>
            </a:endParaRPr>
          </a:p>
          <a:p>
            <a:pPr marL="742950" lvl="1" indent="-285750">
              <a:lnSpc>
                <a:spcPct val="150000"/>
              </a:lnSpc>
              <a:buFont typeface="Wingdings" pitchFamily="2" charset="2"/>
              <a:buChar char="ü"/>
            </a:pPr>
            <a:r>
              <a:rPr lang="en-US" altLang="zh-CN" dirty="0" err="1">
                <a:solidFill>
                  <a:srgbClr val="002B41"/>
                </a:solidFill>
                <a:latin typeface="Microsoft YaHei" panose="020B0503020204020204" pitchFamily="34" charset="-122"/>
                <a:ea typeface="Microsoft YaHei" panose="020B0503020204020204" pitchFamily="34" charset="-122"/>
              </a:rPr>
              <a:t>traceID</a:t>
            </a:r>
            <a:r>
              <a:rPr lang="zh-CN" altLang="en-US" dirty="0">
                <a:solidFill>
                  <a:srgbClr val="002B41"/>
                </a:solidFill>
                <a:latin typeface="Microsoft YaHei" panose="020B0503020204020204" pitchFamily="34" charset="-122"/>
                <a:ea typeface="Microsoft YaHei" panose="020B0503020204020204" pitchFamily="34" charset="-122"/>
              </a:rPr>
              <a:t>，</a:t>
            </a:r>
            <a:r>
              <a:rPr lang="en-US" altLang="zh-CN" dirty="0" err="1">
                <a:solidFill>
                  <a:srgbClr val="002B41"/>
                </a:solidFill>
                <a:latin typeface="Microsoft YaHei" panose="020B0503020204020204" pitchFamily="34" charset="-122"/>
                <a:ea typeface="Microsoft YaHei" panose="020B0503020204020204" pitchFamily="34" charset="-122"/>
              </a:rPr>
              <a:t>rpcId</a:t>
            </a:r>
            <a:r>
              <a:rPr lang="zh-CN" altLang="en-US" dirty="0">
                <a:solidFill>
                  <a:srgbClr val="002B41"/>
                </a:solidFill>
                <a:latin typeface="Microsoft YaHei" panose="020B0503020204020204" pitchFamily="34" charset="-122"/>
                <a:ea typeface="Microsoft YaHei" panose="020B0503020204020204" pitchFamily="34" charset="-122"/>
              </a:rPr>
              <a:t>，</a:t>
            </a:r>
            <a:r>
              <a:rPr lang="en-US" altLang="zh-CN" dirty="0" err="1">
                <a:solidFill>
                  <a:srgbClr val="002B41"/>
                </a:solidFill>
                <a:latin typeface="Microsoft YaHei" panose="020B0503020204020204" pitchFamily="34" charset="-122"/>
                <a:ea typeface="Microsoft YaHei" panose="020B0503020204020204" pitchFamily="34" charset="-122"/>
              </a:rPr>
              <a:t>isSample</a:t>
            </a:r>
            <a:r>
              <a:rPr lang="zh-CN" altLang="en-US" dirty="0">
                <a:solidFill>
                  <a:srgbClr val="002B41"/>
                </a:solidFill>
                <a:latin typeface="Microsoft YaHei" panose="020B0503020204020204" pitchFamily="34" charset="-122"/>
                <a:ea typeface="Microsoft YaHei" panose="020B0503020204020204" pitchFamily="34" charset="-122"/>
              </a:rPr>
              <a:t>（是否采用），等等</a:t>
            </a:r>
          </a:p>
          <a:p>
            <a:pPr marL="285750" indent="-285750">
              <a:lnSpc>
                <a:spcPct val="150000"/>
              </a:lnSpc>
              <a:buFont typeface="Wingdings" pitchFamily="2" charset="2"/>
              <a:buChar char="Ø"/>
            </a:pPr>
            <a:r>
              <a:rPr lang="zh-CN" altLang="en-US" dirty="0">
                <a:solidFill>
                  <a:srgbClr val="002B41"/>
                </a:solidFill>
                <a:latin typeface="Microsoft YaHei" panose="020B0503020204020204" pitchFamily="34" charset="-122"/>
                <a:ea typeface="Microsoft YaHei" panose="020B0503020204020204" pitchFamily="34" charset="-122"/>
              </a:rPr>
              <a:t>调用上下文放到当前请求的“</a:t>
            </a:r>
            <a:r>
              <a:rPr lang="en-US" altLang="zh-CN" dirty="0" err="1">
                <a:solidFill>
                  <a:srgbClr val="002B41"/>
                </a:solidFill>
                <a:latin typeface="Microsoft YaHei" panose="020B0503020204020204" pitchFamily="34" charset="-122"/>
                <a:ea typeface="Microsoft YaHei" panose="020B0503020204020204" pitchFamily="34" charset="-122"/>
              </a:rPr>
              <a:t>ThreadLoacal</a:t>
            </a:r>
            <a:r>
              <a:rPr lang="zh-CN" altLang="en-US" dirty="0">
                <a:solidFill>
                  <a:srgbClr val="002B41"/>
                </a:solidFill>
                <a:latin typeface="Microsoft YaHei" panose="020B0503020204020204" pitchFamily="34" charset="-122"/>
                <a:ea typeface="Microsoft YaHei" panose="020B0503020204020204" pitchFamily="34" charset="-122"/>
              </a:rPr>
              <a:t>”，对应用透明</a:t>
            </a:r>
          </a:p>
          <a:p>
            <a:pPr marL="285750" indent="-285750">
              <a:lnSpc>
                <a:spcPct val="150000"/>
              </a:lnSpc>
              <a:buFont typeface="Wingdings" pitchFamily="2" charset="2"/>
              <a:buChar char="Ø"/>
            </a:pPr>
            <a:r>
              <a:rPr lang="zh-CN" altLang="en-US" dirty="0">
                <a:solidFill>
                  <a:srgbClr val="002B41"/>
                </a:solidFill>
                <a:latin typeface="Microsoft YaHei" panose="020B0503020204020204" pitchFamily="34" charset="-122"/>
                <a:ea typeface="Microsoft YaHei" panose="020B0503020204020204" pitchFamily="34" charset="-122"/>
              </a:rPr>
              <a:t>调用上下文在整个链路透传：</a:t>
            </a:r>
            <a:endParaRPr lang="en-US" altLang="zh-CN" dirty="0">
              <a:solidFill>
                <a:srgbClr val="002B41"/>
              </a:solidFill>
              <a:latin typeface="Microsoft YaHei" panose="020B0503020204020204" pitchFamily="34" charset="-122"/>
              <a:ea typeface="Microsoft YaHei" panose="020B0503020204020204" pitchFamily="34" charset="-122"/>
            </a:endParaRPr>
          </a:p>
          <a:p>
            <a:pPr marL="742950" lvl="1" indent="-285750">
              <a:lnSpc>
                <a:spcPct val="150000"/>
              </a:lnSpc>
              <a:buFont typeface="Wingdings" pitchFamily="2" charset="2"/>
              <a:buChar char="ü"/>
            </a:pPr>
            <a:r>
              <a:rPr lang="en-US" altLang="zh-CN" dirty="0">
                <a:solidFill>
                  <a:srgbClr val="002B41"/>
                </a:solidFill>
                <a:latin typeface="Microsoft YaHei" panose="020B0503020204020204" pitchFamily="34" charset="-122"/>
                <a:ea typeface="Microsoft YaHei" panose="020B0503020204020204" pitchFamily="34" charset="-122"/>
              </a:rPr>
              <a:t>Dubbo</a:t>
            </a:r>
            <a:r>
              <a:rPr lang="zh-CN" altLang="en-US" dirty="0">
                <a:solidFill>
                  <a:srgbClr val="002B41"/>
                </a:solidFill>
                <a:latin typeface="Microsoft YaHei" panose="020B0503020204020204" pitchFamily="34" charset="-122"/>
                <a:ea typeface="Microsoft YaHei" panose="020B0503020204020204" pitchFamily="34" charset="-122"/>
              </a:rPr>
              <a:t>调用采用</a:t>
            </a:r>
            <a:r>
              <a:rPr lang="en-US" altLang="zh-CN" dirty="0">
                <a:solidFill>
                  <a:srgbClr val="002B41"/>
                </a:solidFill>
                <a:latin typeface="Microsoft YaHei" panose="020B0503020204020204" pitchFamily="34" charset="-122"/>
                <a:ea typeface="Microsoft YaHei" panose="020B0503020204020204" pitchFamily="34" charset="-122"/>
              </a:rPr>
              <a:t>Attachment</a:t>
            </a:r>
            <a:r>
              <a:rPr lang="zh-CN" altLang="en-US" dirty="0">
                <a:solidFill>
                  <a:srgbClr val="002B41"/>
                </a:solidFill>
                <a:latin typeface="Microsoft YaHei" panose="020B0503020204020204" pitchFamily="34" charset="-122"/>
                <a:ea typeface="Microsoft YaHei" panose="020B0503020204020204" pitchFamily="34" charset="-122"/>
              </a:rPr>
              <a:t>机制</a:t>
            </a:r>
          </a:p>
          <a:p>
            <a:pPr marL="742950" lvl="1" indent="-285750">
              <a:lnSpc>
                <a:spcPct val="150000"/>
              </a:lnSpc>
              <a:buFont typeface="Wingdings" pitchFamily="2" charset="2"/>
              <a:buChar char="ü"/>
            </a:pPr>
            <a:r>
              <a:rPr lang="en-US" altLang="zh-CN" dirty="0">
                <a:solidFill>
                  <a:srgbClr val="002B41"/>
                </a:solidFill>
                <a:latin typeface="Microsoft YaHei" panose="020B0503020204020204" pitchFamily="34" charset="-122"/>
                <a:ea typeface="Microsoft YaHei" panose="020B0503020204020204" pitchFamily="34" charset="-122"/>
              </a:rPr>
              <a:t>common</a:t>
            </a:r>
            <a:r>
              <a:rPr lang="zh-CN" altLang="en-US" dirty="0">
                <a:solidFill>
                  <a:srgbClr val="002B41"/>
                </a:solidFill>
                <a:latin typeface="Microsoft YaHei" panose="020B0503020204020204" pitchFamily="34" charset="-122"/>
                <a:ea typeface="Microsoft YaHei" panose="020B0503020204020204" pitchFamily="34" charset="-122"/>
              </a:rPr>
              <a:t>－</a:t>
            </a:r>
            <a:r>
              <a:rPr lang="en-US" altLang="zh-CN" dirty="0">
                <a:solidFill>
                  <a:srgbClr val="002B41"/>
                </a:solidFill>
                <a:latin typeface="Microsoft YaHei" panose="020B0503020204020204" pitchFamily="34" charset="-122"/>
                <a:ea typeface="Microsoft YaHei" panose="020B0503020204020204" pitchFamily="34" charset="-122"/>
              </a:rPr>
              <a:t>http</a:t>
            </a:r>
            <a:r>
              <a:rPr lang="zh-CN" altLang="en-US" dirty="0">
                <a:solidFill>
                  <a:srgbClr val="002B41"/>
                </a:solidFill>
                <a:latin typeface="Microsoft YaHei" panose="020B0503020204020204" pitchFamily="34" charset="-122"/>
                <a:ea typeface="Microsoft YaHei" panose="020B0503020204020204" pitchFamily="34" charset="-122"/>
              </a:rPr>
              <a:t>通过</a:t>
            </a:r>
            <a:r>
              <a:rPr lang="en-US" altLang="zh-CN" dirty="0">
                <a:solidFill>
                  <a:srgbClr val="002B41"/>
                </a:solidFill>
                <a:latin typeface="Microsoft YaHei" panose="020B0503020204020204" pitchFamily="34" charset="-122"/>
                <a:ea typeface="Microsoft YaHei" panose="020B0503020204020204" pitchFamily="34" charset="-122"/>
              </a:rPr>
              <a:t>header</a:t>
            </a:r>
            <a:r>
              <a:rPr lang="zh-CN" altLang="en-US" dirty="0">
                <a:solidFill>
                  <a:srgbClr val="002B41"/>
                </a:solidFill>
                <a:latin typeface="Microsoft YaHei" panose="020B0503020204020204" pitchFamily="34" charset="-122"/>
                <a:ea typeface="Microsoft YaHei" panose="020B0503020204020204" pitchFamily="34" charset="-122"/>
              </a:rPr>
              <a:t>透传</a:t>
            </a:r>
            <a:endParaRPr lang="en-US" altLang="zh-CN" dirty="0">
              <a:solidFill>
                <a:srgbClr val="002B41"/>
              </a:solidFill>
              <a:latin typeface="Microsoft YaHei" panose="020B0503020204020204" pitchFamily="34" charset="-122"/>
              <a:ea typeface="Microsoft YaHei" panose="020B0503020204020204" pitchFamily="34" charset="-122"/>
            </a:endParaRPr>
          </a:p>
          <a:p>
            <a:pPr marL="742950" lvl="1" indent="-285750">
              <a:lnSpc>
                <a:spcPct val="150000"/>
              </a:lnSpc>
              <a:buFont typeface="Wingdings" pitchFamily="2" charset="2"/>
              <a:buChar char="ü"/>
            </a:pPr>
            <a:r>
              <a:rPr lang="zh-CN" altLang="en-US" dirty="0">
                <a:solidFill>
                  <a:srgbClr val="002B41"/>
                </a:solidFill>
                <a:latin typeface="Microsoft YaHei" panose="020B0503020204020204" pitchFamily="34" charset="-122"/>
                <a:ea typeface="Microsoft YaHei" panose="020B0503020204020204" pitchFamily="34" charset="-122"/>
              </a:rPr>
              <a:t>中间件请求则本地记录日志</a:t>
            </a:r>
          </a:p>
        </p:txBody>
      </p:sp>
    </p:spTree>
    <p:extLst>
      <p:ext uri="{BB962C8B-B14F-4D97-AF65-F5344CB8AC3E}">
        <p14:creationId xmlns:p14="http://schemas.microsoft.com/office/powerpoint/2010/main" val="761752256"/>
      </p:ext>
    </p:extLst>
  </p:cSld>
  <p:clrMapOvr>
    <a:masterClrMapping/>
  </p:clrMapOvr>
  <p:transition>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p:cNvSpPr txBox="1"/>
          <p:nvPr/>
        </p:nvSpPr>
        <p:spPr>
          <a:xfrm>
            <a:off x="471728" y="202737"/>
            <a:ext cx="2482667" cy="400110"/>
          </a:xfrm>
          <a:prstGeom prst="rect">
            <a:avLst/>
          </a:prstGeom>
          <a:noFill/>
        </p:spPr>
        <p:txBody>
          <a:bodyPr wrap="none" rtlCol="0">
            <a:spAutoFit/>
          </a:bodyPr>
          <a:lstStyle/>
          <a:p>
            <a:r>
              <a:rPr lang="en-US" altLang="zh-CN" sz="2000" dirty="0">
                <a:solidFill>
                  <a:srgbClr val="002B41"/>
                </a:solidFill>
                <a:latin typeface="微软雅黑" panose="020B0503020204020204" pitchFamily="34" charset="-122"/>
                <a:ea typeface="微软雅黑" panose="020B0503020204020204" pitchFamily="34" charset="-122"/>
              </a:rPr>
              <a:t>Rockerjs</a:t>
            </a:r>
            <a:r>
              <a:rPr lang="zh-CN" altLang="en-US" sz="2000" dirty="0">
                <a:solidFill>
                  <a:srgbClr val="002B41"/>
                </a:solidFill>
                <a:latin typeface="微软雅黑" panose="020B0503020204020204" pitchFamily="34" charset="-122"/>
                <a:ea typeface="微软雅黑" panose="020B0503020204020204" pitchFamily="34" charset="-122"/>
              </a:rPr>
              <a:t>的野蛮生长</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8" name="矩形 7">
            <a:extLst>
              <a:ext uri="{FF2B5EF4-FFF2-40B4-BE49-F238E27FC236}">
                <a16:creationId xmlns:a16="http://schemas.microsoft.com/office/drawing/2014/main" id="{C7E5AB93-E923-4D4A-83FB-CC874C0B7600}"/>
              </a:ext>
            </a:extLst>
          </p:cNvPr>
          <p:cNvSpPr/>
          <p:nvPr/>
        </p:nvSpPr>
        <p:spPr>
          <a:xfrm>
            <a:off x="1876926" y="2149189"/>
            <a:ext cx="8855242" cy="523220"/>
          </a:xfrm>
          <a:prstGeom prst="rect">
            <a:avLst/>
          </a:prstGeom>
        </p:spPr>
        <p:txBody>
          <a:bodyPr wrap="square">
            <a:spAutoFit/>
          </a:bodyPr>
          <a:lstStyle/>
          <a:p>
            <a:r>
              <a:rPr lang="en-US" altLang="zh-CN" sz="2800" dirty="0">
                <a:solidFill>
                  <a:srgbClr val="002B41"/>
                </a:solidFill>
                <a:latin typeface="Microsoft YaHei" panose="020B0503020204020204" pitchFamily="34" charset="-122"/>
                <a:ea typeface="Microsoft YaHei" panose="020B0503020204020204" pitchFamily="34" charset="-122"/>
              </a:rPr>
              <a:t>ThreadLocal</a:t>
            </a:r>
            <a:r>
              <a:rPr lang="zh-CN" altLang="en-US" sz="2800" dirty="0">
                <a:solidFill>
                  <a:srgbClr val="002B41"/>
                </a:solidFill>
                <a:latin typeface="Microsoft YaHei" panose="020B0503020204020204" pitchFamily="34" charset="-122"/>
                <a:ea typeface="Microsoft YaHei" panose="020B0503020204020204" pitchFamily="34" charset="-122"/>
              </a:rPr>
              <a:t> </a:t>
            </a:r>
            <a:r>
              <a:rPr lang="en-US" altLang="zh-CN" sz="2800" dirty="0">
                <a:solidFill>
                  <a:srgbClr val="002B41"/>
                </a:solidFill>
                <a:latin typeface="Microsoft YaHei" panose="020B0503020204020204" pitchFamily="34" charset="-122"/>
                <a:ea typeface="Microsoft YaHei" panose="020B0503020204020204" pitchFamily="34" charset="-122"/>
              </a:rPr>
              <a:t>in</a:t>
            </a:r>
            <a:r>
              <a:rPr lang="zh-CN" altLang="en-US" sz="2800" dirty="0">
                <a:solidFill>
                  <a:srgbClr val="002B41"/>
                </a:solidFill>
                <a:latin typeface="Microsoft YaHei" panose="020B0503020204020204" pitchFamily="34" charset="-122"/>
                <a:ea typeface="Microsoft YaHei" panose="020B0503020204020204" pitchFamily="34" charset="-122"/>
              </a:rPr>
              <a:t> </a:t>
            </a:r>
            <a:r>
              <a:rPr lang="en-US" altLang="zh-CN" sz="2800" dirty="0">
                <a:solidFill>
                  <a:srgbClr val="002B41"/>
                </a:solidFill>
                <a:latin typeface="Microsoft YaHei" panose="020B0503020204020204" pitchFamily="34" charset="-122"/>
                <a:ea typeface="Microsoft YaHei" panose="020B0503020204020204" pitchFamily="34" charset="-122"/>
              </a:rPr>
              <a:t>Node.js</a:t>
            </a:r>
            <a:r>
              <a:rPr lang="zh-CN" altLang="en-US" sz="2800" dirty="0">
                <a:solidFill>
                  <a:srgbClr val="002B41"/>
                </a:solidFill>
                <a:latin typeface="Microsoft YaHei" panose="020B0503020204020204" pitchFamily="34" charset="-122"/>
                <a:ea typeface="Microsoft YaHei" panose="020B0503020204020204" pitchFamily="34" charset="-122"/>
              </a:rPr>
              <a:t> </a:t>
            </a:r>
            <a:r>
              <a:rPr lang="en-US" altLang="zh-CN" sz="2800" dirty="0">
                <a:solidFill>
                  <a:srgbClr val="002B41"/>
                </a:solidFill>
                <a:latin typeface="Microsoft YaHei" panose="020B0503020204020204" pitchFamily="34" charset="-122"/>
                <a:ea typeface="Microsoft YaHei" panose="020B0503020204020204" pitchFamily="34" charset="-122"/>
              </a:rPr>
              <a:t>===</a:t>
            </a:r>
            <a:r>
              <a:rPr lang="zh-CN" altLang="en-US" sz="2800" dirty="0">
                <a:solidFill>
                  <a:srgbClr val="002B41"/>
                </a:solidFill>
                <a:latin typeface="Microsoft YaHei" panose="020B0503020204020204" pitchFamily="34" charset="-122"/>
                <a:ea typeface="Microsoft YaHei" panose="020B0503020204020204" pitchFamily="34" charset="-122"/>
              </a:rPr>
              <a:t> </a:t>
            </a:r>
            <a:r>
              <a:rPr lang="en-US" altLang="zh-CN" sz="2800" dirty="0">
                <a:solidFill>
                  <a:srgbClr val="002B41"/>
                </a:solidFill>
                <a:latin typeface="Microsoft YaHei" panose="020B0503020204020204" pitchFamily="34" charset="-122"/>
                <a:ea typeface="Microsoft YaHei" panose="020B0503020204020204" pitchFamily="34" charset="-122"/>
              </a:rPr>
              <a:t>AsyncContext</a:t>
            </a:r>
            <a:r>
              <a:rPr lang="zh-CN" altLang="en-US" sz="2800" dirty="0">
                <a:solidFill>
                  <a:srgbClr val="002B41"/>
                </a:solidFill>
                <a:latin typeface="Microsoft YaHei" panose="020B0503020204020204" pitchFamily="34" charset="-122"/>
                <a:ea typeface="Microsoft YaHei" panose="020B0503020204020204" pitchFamily="34" charset="-122"/>
              </a:rPr>
              <a:t> </a:t>
            </a:r>
            <a:r>
              <a:rPr lang="en-US" altLang="zh-CN" sz="2800" dirty="0">
                <a:solidFill>
                  <a:srgbClr val="002B41"/>
                </a:solidFill>
                <a:latin typeface="Microsoft YaHei" panose="020B0503020204020204" pitchFamily="34" charset="-122"/>
                <a:ea typeface="Microsoft YaHei" panose="020B0503020204020204" pitchFamily="34" charset="-122"/>
              </a:rPr>
              <a:t>bound</a:t>
            </a:r>
            <a:endParaRPr lang="en-US" altLang="zh-CN" dirty="0">
              <a:solidFill>
                <a:srgbClr val="002B4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7517C45D-1E21-C84A-AA77-BB8E365049F8}"/>
              </a:ext>
            </a:extLst>
          </p:cNvPr>
          <p:cNvSpPr/>
          <p:nvPr/>
        </p:nvSpPr>
        <p:spPr>
          <a:xfrm>
            <a:off x="1876926" y="3044327"/>
            <a:ext cx="7186863" cy="1736181"/>
          </a:xfrm>
          <a:prstGeom prst="rect">
            <a:avLst/>
          </a:prstGeom>
        </p:spPr>
        <p:txBody>
          <a:bodyPr wrap="square">
            <a:spAutoFit/>
          </a:bodyPr>
          <a:lstStyle/>
          <a:p>
            <a:endParaRPr lang="en-US" altLang="zh-CN" sz="2800" dirty="0">
              <a:solidFill>
                <a:srgbClr val="002B41"/>
              </a:solidFill>
              <a:latin typeface="Microsoft YaHei" panose="020B0503020204020204" pitchFamily="34" charset="-122"/>
              <a:ea typeface="Microsoft YaHei" panose="020B0503020204020204" pitchFamily="34" charset="-122"/>
            </a:endParaRPr>
          </a:p>
          <a:p>
            <a:r>
              <a:rPr lang="zh-CN" altLang="en-US" sz="2800" dirty="0">
                <a:solidFill>
                  <a:srgbClr val="002B41"/>
                </a:solidFill>
                <a:latin typeface="Microsoft YaHei" panose="020B0503020204020204" pitchFamily="34" charset="-122"/>
                <a:ea typeface="Microsoft YaHei" panose="020B0503020204020204" pitchFamily="34" charset="-122"/>
              </a:rPr>
              <a:t>实现</a:t>
            </a:r>
            <a:endParaRPr lang="en-US" altLang="zh-CN" dirty="0">
              <a:solidFill>
                <a:srgbClr val="002B41"/>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r>
              <a:rPr lang="en-US" altLang="zh-CN" dirty="0" err="1">
                <a:solidFill>
                  <a:srgbClr val="002B41"/>
                </a:solidFill>
                <a:latin typeface="Microsoft YaHei" panose="020B0503020204020204" pitchFamily="34" charset="-122"/>
                <a:ea typeface="Microsoft YaHei" panose="020B0503020204020204" pitchFamily="34" charset="-122"/>
              </a:rPr>
              <a:t>Zone.js</a:t>
            </a:r>
            <a:r>
              <a:rPr lang="zh-CN" altLang="en-US" dirty="0">
                <a:solidFill>
                  <a:srgbClr val="002B41"/>
                </a:solidFill>
                <a:latin typeface="Microsoft YaHei" panose="020B0503020204020204" pitchFamily="34" charset="-122"/>
                <a:ea typeface="Microsoft YaHei" panose="020B0503020204020204" pitchFamily="34" charset="-122"/>
              </a:rPr>
              <a:t>  </a:t>
            </a:r>
            <a:r>
              <a:rPr lang="en-US" altLang="zh-CN" dirty="0">
                <a:solidFill>
                  <a:srgbClr val="002B41"/>
                </a:solidFill>
                <a:latin typeface="Microsoft YaHei" panose="020B0503020204020204" pitchFamily="34" charset="-122"/>
                <a:ea typeface="Microsoft YaHei" panose="020B0503020204020204" pitchFamily="34" charset="-122"/>
              </a:rPr>
              <a:t>(</a:t>
            </a:r>
            <a:r>
              <a:rPr lang="en-US" altLang="zh-CN" dirty="0">
                <a:solidFill>
                  <a:srgbClr val="002B41"/>
                </a:solidFill>
                <a:latin typeface="Microsoft YaHei" panose="020B0503020204020204" pitchFamily="34" charset="-122"/>
                <a:ea typeface="Microsoft YaHei" panose="020B0503020204020204" pitchFamily="34" charset="-122"/>
                <a:hlinkClick r:id="rId3"/>
              </a:rPr>
              <a:t>Node.js</a:t>
            </a:r>
            <a:r>
              <a:rPr lang="zh-CN" altLang="en-US" dirty="0">
                <a:solidFill>
                  <a:srgbClr val="002B41"/>
                </a:solidFill>
                <a:latin typeface="Microsoft YaHei" panose="020B0503020204020204" pitchFamily="34" charset="-122"/>
                <a:ea typeface="Microsoft YaHei" panose="020B0503020204020204" pitchFamily="34" charset="-122"/>
                <a:hlinkClick r:id="rId3"/>
              </a:rPr>
              <a:t>与</a:t>
            </a:r>
            <a:r>
              <a:rPr lang="en-US" altLang="zh-CN" dirty="0">
                <a:solidFill>
                  <a:srgbClr val="002B41"/>
                </a:solidFill>
                <a:latin typeface="Microsoft YaHei" panose="020B0503020204020204" pitchFamily="34" charset="-122"/>
                <a:ea typeface="Microsoft YaHei" panose="020B0503020204020204" pitchFamily="34" charset="-122"/>
                <a:hlinkClick r:id="rId3"/>
              </a:rPr>
              <a:t>ThreadLocal</a:t>
            </a:r>
            <a:r>
              <a:rPr lang="en-US" altLang="zh-CN" dirty="0">
                <a:solidFill>
                  <a:srgbClr val="002B41"/>
                </a:solidFill>
                <a:latin typeface="Microsoft YaHei" panose="020B0503020204020204" pitchFamily="34" charset="-122"/>
                <a:ea typeface="Microsoft YaHei" panose="020B0503020204020204" pitchFamily="34" charset="-122"/>
              </a:rPr>
              <a:t>)</a:t>
            </a:r>
          </a:p>
          <a:p>
            <a:pPr marL="285750" indent="-285750">
              <a:lnSpc>
                <a:spcPct val="150000"/>
              </a:lnSpc>
              <a:buFont typeface="Wingdings" pitchFamily="2" charset="2"/>
              <a:buChar char="Ø"/>
            </a:pPr>
            <a:r>
              <a:rPr lang="en-US" altLang="zh-CN" dirty="0" err="1">
                <a:solidFill>
                  <a:srgbClr val="002B41"/>
                </a:solidFill>
                <a:latin typeface="Microsoft YaHei" panose="020B0503020204020204" pitchFamily="34" charset="-122"/>
                <a:ea typeface="Microsoft YaHei" panose="020B0503020204020204" pitchFamily="34" charset="-122"/>
              </a:rPr>
              <a:t>Async</a:t>
            </a:r>
            <a:r>
              <a:rPr lang="zh-CN" altLang="en-US" dirty="0">
                <a:solidFill>
                  <a:srgbClr val="002B41"/>
                </a:solidFill>
                <a:latin typeface="Microsoft YaHei" panose="020B0503020204020204" pitchFamily="34" charset="-122"/>
                <a:ea typeface="Microsoft YaHei" panose="020B0503020204020204" pitchFamily="34" charset="-122"/>
              </a:rPr>
              <a:t> </a:t>
            </a:r>
            <a:r>
              <a:rPr lang="en-US" altLang="zh-CN" dirty="0">
                <a:solidFill>
                  <a:srgbClr val="002B41"/>
                </a:solidFill>
                <a:latin typeface="Microsoft YaHei" panose="020B0503020204020204" pitchFamily="34" charset="-122"/>
                <a:ea typeface="Microsoft YaHei" panose="020B0503020204020204" pitchFamily="34" charset="-122"/>
              </a:rPr>
              <a:t>hooks</a:t>
            </a:r>
            <a:r>
              <a:rPr lang="zh-CN" altLang="en-US" dirty="0">
                <a:solidFill>
                  <a:srgbClr val="002B41"/>
                </a:solidFill>
                <a:latin typeface="Microsoft YaHei" panose="020B0503020204020204" pitchFamily="34" charset="-122"/>
                <a:ea typeface="Microsoft YaHei" panose="020B0503020204020204" pitchFamily="34" charset="-122"/>
              </a:rPr>
              <a:t> （</a:t>
            </a:r>
            <a:r>
              <a:rPr lang="en-US" altLang="zh-CN" dirty="0">
                <a:hlinkClick r:id="rId4"/>
              </a:rPr>
              <a:t>https://github.com/royalrover/threadlocal</a:t>
            </a:r>
            <a:r>
              <a:rPr lang="zh-CN" altLang="en-US" dirty="0">
                <a:solidFill>
                  <a:srgbClr val="002B41"/>
                </a:solidFill>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156211071"/>
      </p:ext>
    </p:extLst>
  </p:cSld>
  <p:clrMapOvr>
    <a:masterClrMapping/>
  </p:clrMapOvr>
  <p:transition>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p:cNvSpPr txBox="1"/>
          <p:nvPr/>
        </p:nvSpPr>
        <p:spPr>
          <a:xfrm>
            <a:off x="471728" y="202737"/>
            <a:ext cx="2482667" cy="400110"/>
          </a:xfrm>
          <a:prstGeom prst="rect">
            <a:avLst/>
          </a:prstGeom>
          <a:noFill/>
        </p:spPr>
        <p:txBody>
          <a:bodyPr wrap="none" rtlCol="0">
            <a:spAutoFit/>
          </a:bodyPr>
          <a:lstStyle/>
          <a:p>
            <a:r>
              <a:rPr lang="en-US" altLang="zh-CN" sz="2000" dirty="0">
                <a:solidFill>
                  <a:srgbClr val="002B41"/>
                </a:solidFill>
                <a:latin typeface="微软雅黑" panose="020B0503020204020204" pitchFamily="34" charset="-122"/>
                <a:ea typeface="微软雅黑" panose="020B0503020204020204" pitchFamily="34" charset="-122"/>
              </a:rPr>
              <a:t>Rockerjs</a:t>
            </a:r>
            <a:r>
              <a:rPr lang="zh-CN" altLang="en-US" sz="2000" dirty="0">
                <a:solidFill>
                  <a:srgbClr val="002B41"/>
                </a:solidFill>
                <a:latin typeface="微软雅黑" panose="020B0503020204020204" pitchFamily="34" charset="-122"/>
                <a:ea typeface="微软雅黑" panose="020B0503020204020204" pitchFamily="34" charset="-122"/>
              </a:rPr>
              <a:t>的野蛮生长</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8" name="矩形 7">
            <a:extLst>
              <a:ext uri="{FF2B5EF4-FFF2-40B4-BE49-F238E27FC236}">
                <a16:creationId xmlns:a16="http://schemas.microsoft.com/office/drawing/2014/main" id="{C7E5AB93-E923-4D4A-83FB-CC874C0B7600}"/>
              </a:ext>
            </a:extLst>
          </p:cNvPr>
          <p:cNvSpPr/>
          <p:nvPr/>
        </p:nvSpPr>
        <p:spPr>
          <a:xfrm>
            <a:off x="4106779" y="1078781"/>
            <a:ext cx="8855242" cy="584775"/>
          </a:xfrm>
          <a:prstGeom prst="rect">
            <a:avLst/>
          </a:prstGeom>
        </p:spPr>
        <p:txBody>
          <a:bodyPr wrap="square">
            <a:spAutoFit/>
          </a:bodyPr>
          <a:lstStyle/>
          <a:p>
            <a:r>
              <a:rPr lang="zh-CN" altLang="en-US" sz="3200" dirty="0">
                <a:solidFill>
                  <a:srgbClr val="002B41"/>
                </a:solidFill>
                <a:latin typeface="Microsoft YaHei" panose="020B0503020204020204" pitchFamily="34" charset="-122"/>
                <a:ea typeface="Microsoft YaHei" panose="020B0503020204020204" pitchFamily="34" charset="-122"/>
              </a:rPr>
              <a:t>容器级监控与分析</a:t>
            </a:r>
            <a:endParaRPr lang="en-US" altLang="zh-CN" sz="3200" dirty="0">
              <a:solidFill>
                <a:srgbClr val="002B41"/>
              </a:solidFill>
              <a:latin typeface="Microsoft YaHei" panose="020B0503020204020204" pitchFamily="34" charset="-122"/>
              <a:ea typeface="Microsoft YaHei" panose="020B0503020204020204" pitchFamily="34" charset="-122"/>
            </a:endParaRPr>
          </a:p>
        </p:txBody>
      </p:sp>
      <p:pic>
        <p:nvPicPr>
          <p:cNvPr id="7" name="图片 6">
            <a:extLst>
              <a:ext uri="{FF2B5EF4-FFF2-40B4-BE49-F238E27FC236}">
                <a16:creationId xmlns:a16="http://schemas.microsoft.com/office/drawing/2014/main" id="{1B96E525-777B-BD46-BD16-61BE085546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23470"/>
            <a:ext cx="12192000" cy="5145600"/>
          </a:xfrm>
          <a:prstGeom prst="rect">
            <a:avLst/>
          </a:prstGeom>
        </p:spPr>
      </p:pic>
    </p:spTree>
    <p:extLst>
      <p:ext uri="{BB962C8B-B14F-4D97-AF65-F5344CB8AC3E}">
        <p14:creationId xmlns:p14="http://schemas.microsoft.com/office/powerpoint/2010/main" val="858623973"/>
      </p:ext>
    </p:extLst>
  </p:cSld>
  <p:clrMapOvr>
    <a:masterClrMapping/>
  </p:clrMapOvr>
  <p:transition>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p:cNvSpPr txBox="1"/>
          <p:nvPr/>
        </p:nvSpPr>
        <p:spPr>
          <a:xfrm>
            <a:off x="471728" y="202737"/>
            <a:ext cx="2482667" cy="400110"/>
          </a:xfrm>
          <a:prstGeom prst="rect">
            <a:avLst/>
          </a:prstGeom>
          <a:noFill/>
        </p:spPr>
        <p:txBody>
          <a:bodyPr wrap="none" rtlCol="0">
            <a:spAutoFit/>
          </a:bodyPr>
          <a:lstStyle/>
          <a:p>
            <a:r>
              <a:rPr lang="en-US" altLang="zh-CN" sz="2000" dirty="0">
                <a:solidFill>
                  <a:srgbClr val="002B41"/>
                </a:solidFill>
                <a:latin typeface="微软雅黑" panose="020B0503020204020204" pitchFamily="34" charset="-122"/>
                <a:ea typeface="微软雅黑" panose="020B0503020204020204" pitchFamily="34" charset="-122"/>
              </a:rPr>
              <a:t>Rockerjs</a:t>
            </a:r>
            <a:r>
              <a:rPr lang="zh-CN" altLang="en-US" sz="2000" dirty="0">
                <a:solidFill>
                  <a:srgbClr val="002B41"/>
                </a:solidFill>
                <a:latin typeface="微软雅黑" panose="020B0503020204020204" pitchFamily="34" charset="-122"/>
                <a:ea typeface="微软雅黑" panose="020B0503020204020204" pitchFamily="34" charset="-122"/>
              </a:rPr>
              <a:t>的野蛮生长</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8" name="矩形 7">
            <a:extLst>
              <a:ext uri="{FF2B5EF4-FFF2-40B4-BE49-F238E27FC236}">
                <a16:creationId xmlns:a16="http://schemas.microsoft.com/office/drawing/2014/main" id="{C7E5AB93-E923-4D4A-83FB-CC874C0B7600}"/>
              </a:ext>
            </a:extLst>
          </p:cNvPr>
          <p:cNvSpPr/>
          <p:nvPr/>
        </p:nvSpPr>
        <p:spPr>
          <a:xfrm>
            <a:off x="4106779" y="1078781"/>
            <a:ext cx="8855242" cy="584775"/>
          </a:xfrm>
          <a:prstGeom prst="rect">
            <a:avLst/>
          </a:prstGeom>
        </p:spPr>
        <p:txBody>
          <a:bodyPr wrap="square">
            <a:spAutoFit/>
          </a:bodyPr>
          <a:lstStyle/>
          <a:p>
            <a:r>
              <a:rPr lang="zh-CN" altLang="en-US" sz="3200" dirty="0">
                <a:solidFill>
                  <a:srgbClr val="002B41"/>
                </a:solidFill>
                <a:latin typeface="Microsoft YaHei" panose="020B0503020204020204" pitchFamily="34" charset="-122"/>
                <a:ea typeface="Microsoft YaHei" panose="020B0503020204020204" pitchFamily="34" charset="-122"/>
              </a:rPr>
              <a:t>容器级监控与分析</a:t>
            </a:r>
            <a:endParaRPr lang="en-US" altLang="zh-CN" sz="3200" dirty="0">
              <a:solidFill>
                <a:srgbClr val="002B41"/>
              </a:solidFill>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F18F26FD-34E2-3741-9FC2-276E75BEA1B8}"/>
              </a:ext>
            </a:extLst>
          </p:cNvPr>
          <p:cNvPicPr>
            <a:picLocks noChangeAspect="1"/>
          </p:cNvPicPr>
          <p:nvPr/>
        </p:nvPicPr>
        <p:blipFill>
          <a:blip r:embed="rId3"/>
          <a:stretch>
            <a:fillRect/>
          </a:stretch>
        </p:blipFill>
        <p:spPr>
          <a:xfrm>
            <a:off x="0" y="1771840"/>
            <a:ext cx="12192000" cy="4256559"/>
          </a:xfrm>
          <a:prstGeom prst="rect">
            <a:avLst/>
          </a:prstGeom>
        </p:spPr>
      </p:pic>
      <p:pic>
        <p:nvPicPr>
          <p:cNvPr id="5" name="图片 4">
            <a:extLst>
              <a:ext uri="{FF2B5EF4-FFF2-40B4-BE49-F238E27FC236}">
                <a16:creationId xmlns:a16="http://schemas.microsoft.com/office/drawing/2014/main" id="{07571F50-3230-A54D-9F99-78AC65163DF9}"/>
              </a:ext>
            </a:extLst>
          </p:cNvPr>
          <p:cNvPicPr>
            <a:picLocks noChangeAspect="1"/>
          </p:cNvPicPr>
          <p:nvPr/>
        </p:nvPicPr>
        <p:blipFill>
          <a:blip r:embed="rId4"/>
          <a:stretch>
            <a:fillRect/>
          </a:stretch>
        </p:blipFill>
        <p:spPr>
          <a:xfrm>
            <a:off x="0" y="2211449"/>
            <a:ext cx="12192000" cy="3777090"/>
          </a:xfrm>
          <a:prstGeom prst="rect">
            <a:avLst/>
          </a:prstGeom>
        </p:spPr>
      </p:pic>
      <p:pic>
        <p:nvPicPr>
          <p:cNvPr id="9" name="图片 8">
            <a:extLst>
              <a:ext uri="{FF2B5EF4-FFF2-40B4-BE49-F238E27FC236}">
                <a16:creationId xmlns:a16="http://schemas.microsoft.com/office/drawing/2014/main" id="{12D5D8F6-C40B-4545-AE8B-B25FAF0BEE3A}"/>
              </a:ext>
            </a:extLst>
          </p:cNvPr>
          <p:cNvPicPr>
            <a:picLocks noChangeAspect="1"/>
          </p:cNvPicPr>
          <p:nvPr/>
        </p:nvPicPr>
        <p:blipFill>
          <a:blip r:embed="rId5"/>
          <a:stretch>
            <a:fillRect/>
          </a:stretch>
        </p:blipFill>
        <p:spPr>
          <a:xfrm>
            <a:off x="0" y="2237039"/>
            <a:ext cx="12192000" cy="3742802"/>
          </a:xfrm>
          <a:prstGeom prst="rect">
            <a:avLst/>
          </a:prstGeom>
        </p:spPr>
      </p:pic>
    </p:spTree>
    <p:extLst>
      <p:ext uri="{BB962C8B-B14F-4D97-AF65-F5344CB8AC3E}">
        <p14:creationId xmlns:p14="http://schemas.microsoft.com/office/powerpoint/2010/main" val="3294865414"/>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Line 16"/>
          <p:cNvSpPr>
            <a:spLocks noChangeShapeType="1"/>
          </p:cNvSpPr>
          <p:nvPr/>
        </p:nvSpPr>
        <p:spPr bwMode="auto">
          <a:xfrm flipH="1">
            <a:off x="3724539" y="-179684"/>
            <a:ext cx="4072921" cy="7040124"/>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lumMod val="95000"/>
                </a:schemeClr>
              </a:solidFill>
            </a:endParaRPr>
          </a:p>
        </p:txBody>
      </p:sp>
      <p:sp>
        <p:nvSpPr>
          <p:cNvPr id="3" name="Line 18"/>
          <p:cNvSpPr>
            <a:spLocks noChangeShapeType="1"/>
          </p:cNvSpPr>
          <p:nvPr/>
        </p:nvSpPr>
        <p:spPr bwMode="auto">
          <a:xfrm flipH="1" flipV="1">
            <a:off x="1904214" y="-1"/>
            <a:ext cx="6243498" cy="6890832"/>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lumMod val="95000"/>
                </a:schemeClr>
              </a:solidFill>
            </a:endParaRPr>
          </a:p>
        </p:txBody>
      </p:sp>
      <p:sp>
        <p:nvSpPr>
          <p:cNvPr id="4" name="Line 17"/>
          <p:cNvSpPr>
            <a:spLocks noChangeShapeType="1"/>
          </p:cNvSpPr>
          <p:nvPr/>
        </p:nvSpPr>
        <p:spPr bwMode="auto">
          <a:xfrm>
            <a:off x="0" y="2500664"/>
            <a:ext cx="12192000" cy="3271025"/>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lumMod val="95000"/>
                </a:schemeClr>
              </a:solidFill>
            </a:endParaRPr>
          </a:p>
        </p:txBody>
      </p:sp>
      <p:sp>
        <p:nvSpPr>
          <p:cNvPr id="5" name="Freeform 5"/>
          <p:cNvSpPr/>
          <p:nvPr/>
        </p:nvSpPr>
        <p:spPr bwMode="auto">
          <a:xfrm>
            <a:off x="2335428" y="0"/>
            <a:ext cx="7521143" cy="6890833"/>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 name="connsiteX0" fmla="*/ 4048 w 7779"/>
              <a:gd name="connsiteY0" fmla="*/ 0 h 10000"/>
              <a:gd name="connsiteX1" fmla="*/ 7779 w 7779"/>
              <a:gd name="connsiteY1" fmla="*/ 0 h 10000"/>
              <a:gd name="connsiteX2" fmla="*/ 7779 w 7779"/>
              <a:gd name="connsiteY2" fmla="*/ 10000 h 10000"/>
              <a:gd name="connsiteX3" fmla="*/ 0 w 7779"/>
              <a:gd name="connsiteY3" fmla="*/ 7610 h 10000"/>
              <a:gd name="connsiteX4" fmla="*/ 4048 w 7779"/>
              <a:gd name="connsiteY4" fmla="*/ 0 h 10000"/>
              <a:gd name="connsiteX0-1" fmla="*/ 5204 w 14475"/>
              <a:gd name="connsiteY0-2" fmla="*/ 0 h 9785"/>
              <a:gd name="connsiteX1-3" fmla="*/ 10000 w 14475"/>
              <a:gd name="connsiteY1-4" fmla="*/ 0 h 9785"/>
              <a:gd name="connsiteX2-5" fmla="*/ 14475 w 14475"/>
              <a:gd name="connsiteY2-6" fmla="*/ 9785 h 9785"/>
              <a:gd name="connsiteX3-7" fmla="*/ 0 w 14475"/>
              <a:gd name="connsiteY3-8" fmla="*/ 7610 h 9785"/>
              <a:gd name="connsiteX4-9" fmla="*/ 5204 w 14475"/>
              <a:gd name="connsiteY4-10" fmla="*/ 0 h 9785"/>
              <a:gd name="connsiteX0-11" fmla="*/ 5713 w 12118"/>
              <a:gd name="connsiteY0-12" fmla="*/ 0 h 10000"/>
              <a:gd name="connsiteX1-13" fmla="*/ 9026 w 12118"/>
              <a:gd name="connsiteY1-14" fmla="*/ 0 h 10000"/>
              <a:gd name="connsiteX2-15" fmla="*/ 12118 w 12118"/>
              <a:gd name="connsiteY2-16" fmla="*/ 10000 h 10000"/>
              <a:gd name="connsiteX3-17" fmla="*/ 0 w 12118"/>
              <a:gd name="connsiteY3-18" fmla="*/ 8114 h 10000"/>
              <a:gd name="connsiteX4-19" fmla="*/ 5713 w 12118"/>
              <a:gd name="connsiteY4-20" fmla="*/ 0 h 10000"/>
              <a:gd name="connsiteX0-21" fmla="*/ 6684 w 13089"/>
              <a:gd name="connsiteY0-22" fmla="*/ 0 h 10000"/>
              <a:gd name="connsiteX1-23" fmla="*/ 9997 w 13089"/>
              <a:gd name="connsiteY1-24" fmla="*/ 0 h 10000"/>
              <a:gd name="connsiteX2-25" fmla="*/ 13089 w 13089"/>
              <a:gd name="connsiteY2-26" fmla="*/ 10000 h 10000"/>
              <a:gd name="connsiteX3-27" fmla="*/ 0 w 13089"/>
              <a:gd name="connsiteY3-28" fmla="*/ 8173 h 10000"/>
              <a:gd name="connsiteX4-29" fmla="*/ 6684 w 13089"/>
              <a:gd name="connsiteY4-30" fmla="*/ 0 h 10000"/>
              <a:gd name="connsiteX0-31" fmla="*/ 2369 w 8774"/>
              <a:gd name="connsiteY0-32" fmla="*/ 0 h 10000"/>
              <a:gd name="connsiteX1-33" fmla="*/ 5682 w 8774"/>
              <a:gd name="connsiteY1-34" fmla="*/ 0 h 10000"/>
              <a:gd name="connsiteX2-35" fmla="*/ 8774 w 8774"/>
              <a:gd name="connsiteY2-36" fmla="*/ 10000 h 10000"/>
              <a:gd name="connsiteX3-37" fmla="*/ 0 w 8774"/>
              <a:gd name="connsiteY3-38" fmla="*/ 7222 h 10000"/>
              <a:gd name="connsiteX4-39" fmla="*/ 2369 w 8774"/>
              <a:gd name="connsiteY4-4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774" h="10000">
                <a:moveTo>
                  <a:pt x="2369" y="0"/>
                </a:moveTo>
                <a:lnTo>
                  <a:pt x="5682" y="0"/>
                </a:lnTo>
                <a:lnTo>
                  <a:pt x="8774" y="10000"/>
                </a:lnTo>
                <a:lnTo>
                  <a:pt x="0" y="7222"/>
                </a:lnTo>
                <a:lnTo>
                  <a:pt x="2369"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6" name="TextBox 76"/>
          <p:cNvSpPr txBox="1"/>
          <p:nvPr/>
        </p:nvSpPr>
        <p:spPr>
          <a:xfrm>
            <a:off x="4927764" y="1992830"/>
            <a:ext cx="2336473" cy="1015663"/>
          </a:xfrm>
          <a:prstGeom prst="rect">
            <a:avLst/>
          </a:prstGeom>
          <a:noFill/>
          <a:effectLst/>
        </p:spPr>
        <p:txBody>
          <a:bodyPr wrap="none" rtlCol="0">
            <a:spAutoFit/>
          </a:bodyPr>
          <a:lstStyle/>
          <a:p>
            <a:pPr algn="ctr"/>
            <a:r>
              <a:rPr lang="en-US" altLang="zh-CN" sz="6000" dirty="0">
                <a:solidFill>
                  <a:schemeClr val="bg1">
                    <a:lumMod val="95000"/>
                  </a:schemeClr>
                </a:solidFill>
                <a:latin typeface="微软雅黑" panose="020B0503020204020204" pitchFamily="34" charset="-122"/>
                <a:ea typeface="微软雅黑" panose="020B0503020204020204" pitchFamily="34" charset="-122"/>
              </a:rPr>
              <a:t>Part</a:t>
            </a:r>
            <a:r>
              <a:rPr lang="zh-CN" altLang="en-US" sz="6000" dirty="0">
                <a:solidFill>
                  <a:schemeClr val="bg1">
                    <a:lumMod val="95000"/>
                  </a:schemeClr>
                </a:solidFill>
                <a:latin typeface="微软雅黑" panose="020B0503020204020204" pitchFamily="34" charset="-122"/>
                <a:ea typeface="微软雅黑" panose="020B0503020204020204" pitchFamily="34" charset="-122"/>
              </a:rPr>
              <a:t> </a:t>
            </a:r>
            <a:r>
              <a:rPr lang="en-US" altLang="zh-CN" sz="6000" dirty="0">
                <a:solidFill>
                  <a:schemeClr val="bg1">
                    <a:lumMod val="95000"/>
                  </a:schemeClr>
                </a:solidFill>
                <a:latin typeface="微软雅黑" panose="020B0503020204020204" pitchFamily="34" charset="-122"/>
                <a:ea typeface="微软雅黑" panose="020B0503020204020204" pitchFamily="34" charset="-122"/>
              </a:rPr>
              <a:t>1</a:t>
            </a:r>
            <a:endParaRPr lang="zh-CN" altLang="en-US" sz="60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9" name="TextBox 76"/>
          <p:cNvSpPr txBox="1"/>
          <p:nvPr/>
        </p:nvSpPr>
        <p:spPr>
          <a:xfrm>
            <a:off x="3409949" y="3551401"/>
            <a:ext cx="5372100" cy="584775"/>
          </a:xfrm>
          <a:prstGeom prst="rect">
            <a:avLst/>
          </a:prstGeom>
          <a:noFill/>
          <a:effectLst/>
        </p:spPr>
        <p:txBody>
          <a:bodyPr wrap="square" rtlCol="0">
            <a:spAutoFit/>
          </a:bodyPr>
          <a:lstStyle/>
          <a:p>
            <a:pPr algn="ctr"/>
            <a:r>
              <a:rPr lang="en-US" altLang="zh-CN" sz="3200" dirty="0">
                <a:solidFill>
                  <a:schemeClr val="bg1">
                    <a:lumMod val="95000"/>
                  </a:schemeClr>
                </a:solidFill>
                <a:latin typeface="微软雅黑" panose="020B0503020204020204" pitchFamily="34" charset="-122"/>
                <a:ea typeface="微软雅黑" panose="020B0503020204020204" pitchFamily="34" charset="-122"/>
              </a:rPr>
              <a:t>Node</a:t>
            </a:r>
            <a:r>
              <a:rPr lang="zh-CN" altLang="en-US" sz="3200" dirty="0">
                <a:solidFill>
                  <a:schemeClr val="bg1">
                    <a:lumMod val="95000"/>
                  </a:schemeClr>
                </a:solidFill>
                <a:latin typeface="微软雅黑" panose="020B0503020204020204" pitchFamily="34" charset="-122"/>
                <a:ea typeface="微软雅黑" panose="020B0503020204020204" pitchFamily="34" charset="-122"/>
              </a:rPr>
              <a:t> </a:t>
            </a:r>
            <a:r>
              <a:rPr lang="en-US" altLang="zh-CN" sz="3200" dirty="0">
                <a:solidFill>
                  <a:schemeClr val="bg1">
                    <a:lumMod val="95000"/>
                  </a:schemeClr>
                </a:solidFill>
                <a:latin typeface="微软雅黑" panose="020B0503020204020204" pitchFamily="34" charset="-122"/>
                <a:ea typeface="微软雅黑" panose="020B0503020204020204" pitchFamily="34" charset="-122"/>
              </a:rPr>
              <a:t>EE</a:t>
            </a:r>
            <a:r>
              <a:rPr lang="zh-CN" altLang="en-US" sz="3200" dirty="0">
                <a:solidFill>
                  <a:schemeClr val="bg1">
                    <a:lumMod val="95000"/>
                  </a:schemeClr>
                </a:solidFill>
                <a:latin typeface="微软雅黑" panose="020B0503020204020204" pitchFamily="34" charset="-122"/>
                <a:ea typeface="微软雅黑" panose="020B0503020204020204" pitchFamily="34" charset="-122"/>
              </a:rPr>
              <a:t>的前世今生</a:t>
            </a:r>
          </a:p>
        </p:txBody>
      </p:sp>
    </p:spTree>
  </p:cSld>
  <p:clrMapOvr>
    <a:masterClrMapping/>
  </p:clrMapOvr>
  <p:transition>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p:cNvSpPr txBox="1"/>
          <p:nvPr/>
        </p:nvSpPr>
        <p:spPr>
          <a:xfrm>
            <a:off x="471728" y="202737"/>
            <a:ext cx="2482667" cy="400110"/>
          </a:xfrm>
          <a:prstGeom prst="rect">
            <a:avLst/>
          </a:prstGeom>
          <a:noFill/>
        </p:spPr>
        <p:txBody>
          <a:bodyPr wrap="none" rtlCol="0">
            <a:spAutoFit/>
          </a:bodyPr>
          <a:lstStyle/>
          <a:p>
            <a:r>
              <a:rPr lang="en-US" altLang="zh-CN" sz="2000" dirty="0">
                <a:solidFill>
                  <a:srgbClr val="002B41"/>
                </a:solidFill>
                <a:latin typeface="微软雅黑" panose="020B0503020204020204" pitchFamily="34" charset="-122"/>
                <a:ea typeface="微软雅黑" panose="020B0503020204020204" pitchFamily="34" charset="-122"/>
              </a:rPr>
              <a:t>Rockerjs</a:t>
            </a:r>
            <a:r>
              <a:rPr lang="zh-CN" altLang="en-US" sz="2000" dirty="0">
                <a:solidFill>
                  <a:srgbClr val="002B41"/>
                </a:solidFill>
                <a:latin typeface="微软雅黑" panose="020B0503020204020204" pitchFamily="34" charset="-122"/>
                <a:ea typeface="微软雅黑" panose="020B0503020204020204" pitchFamily="34" charset="-122"/>
              </a:rPr>
              <a:t>的野蛮生长</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8" name="矩形 7">
            <a:extLst>
              <a:ext uri="{FF2B5EF4-FFF2-40B4-BE49-F238E27FC236}">
                <a16:creationId xmlns:a16="http://schemas.microsoft.com/office/drawing/2014/main" id="{C7E5AB93-E923-4D4A-83FB-CC874C0B7600}"/>
              </a:ext>
            </a:extLst>
          </p:cNvPr>
          <p:cNvSpPr/>
          <p:nvPr/>
        </p:nvSpPr>
        <p:spPr>
          <a:xfrm>
            <a:off x="4106779" y="1078781"/>
            <a:ext cx="8855242" cy="584775"/>
          </a:xfrm>
          <a:prstGeom prst="rect">
            <a:avLst/>
          </a:prstGeom>
        </p:spPr>
        <p:txBody>
          <a:bodyPr wrap="square">
            <a:spAutoFit/>
          </a:bodyPr>
          <a:lstStyle/>
          <a:p>
            <a:r>
              <a:rPr lang="zh-CN" altLang="en-US" sz="3200" dirty="0">
                <a:solidFill>
                  <a:srgbClr val="002B41"/>
                </a:solidFill>
                <a:latin typeface="Microsoft YaHei" panose="020B0503020204020204" pitchFamily="34" charset="-122"/>
                <a:ea typeface="Microsoft YaHei" panose="020B0503020204020204" pitchFamily="34" charset="-122"/>
              </a:rPr>
              <a:t>容器级监控与分析</a:t>
            </a:r>
            <a:endParaRPr lang="en-US" altLang="zh-CN" sz="3200" dirty="0">
              <a:solidFill>
                <a:srgbClr val="002B41"/>
              </a:solidFill>
              <a:latin typeface="Microsoft YaHei" panose="020B0503020204020204" pitchFamily="34" charset="-122"/>
              <a:ea typeface="Microsoft YaHei" panose="020B0503020204020204" pitchFamily="34" charset="-122"/>
            </a:endParaRPr>
          </a:p>
        </p:txBody>
      </p:sp>
      <p:pic>
        <p:nvPicPr>
          <p:cNvPr id="7" name="图片 6">
            <a:extLst>
              <a:ext uri="{FF2B5EF4-FFF2-40B4-BE49-F238E27FC236}">
                <a16:creationId xmlns:a16="http://schemas.microsoft.com/office/drawing/2014/main" id="{4DCBAAF3-E646-3744-A703-1B433C5403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00989"/>
            <a:ext cx="12192000" cy="4940446"/>
          </a:xfrm>
          <a:prstGeom prst="rect">
            <a:avLst/>
          </a:prstGeom>
        </p:spPr>
      </p:pic>
      <p:pic>
        <p:nvPicPr>
          <p:cNvPr id="10" name="图片 9">
            <a:extLst>
              <a:ext uri="{FF2B5EF4-FFF2-40B4-BE49-F238E27FC236}">
                <a16:creationId xmlns:a16="http://schemas.microsoft.com/office/drawing/2014/main" id="{FDAA3F01-BE98-084D-844B-9E5C4EEB798C}"/>
              </a:ext>
            </a:extLst>
          </p:cNvPr>
          <p:cNvPicPr>
            <a:picLocks noChangeAspect="1"/>
          </p:cNvPicPr>
          <p:nvPr/>
        </p:nvPicPr>
        <p:blipFill>
          <a:blip r:embed="rId4"/>
          <a:stretch>
            <a:fillRect/>
          </a:stretch>
        </p:blipFill>
        <p:spPr>
          <a:xfrm>
            <a:off x="441517" y="609600"/>
            <a:ext cx="5702300" cy="6248400"/>
          </a:xfrm>
          <a:prstGeom prst="rect">
            <a:avLst/>
          </a:prstGeom>
        </p:spPr>
      </p:pic>
      <p:pic>
        <p:nvPicPr>
          <p:cNvPr id="11" name="图片 10">
            <a:extLst>
              <a:ext uri="{FF2B5EF4-FFF2-40B4-BE49-F238E27FC236}">
                <a16:creationId xmlns:a16="http://schemas.microsoft.com/office/drawing/2014/main" id="{4CB70A83-7BDE-604D-AE74-A0A01FDD4BE8}"/>
              </a:ext>
            </a:extLst>
          </p:cNvPr>
          <p:cNvPicPr>
            <a:picLocks noChangeAspect="1"/>
          </p:cNvPicPr>
          <p:nvPr/>
        </p:nvPicPr>
        <p:blipFill>
          <a:blip r:embed="rId5"/>
          <a:stretch>
            <a:fillRect/>
          </a:stretch>
        </p:blipFill>
        <p:spPr>
          <a:xfrm>
            <a:off x="244871" y="1371168"/>
            <a:ext cx="10909300" cy="5245100"/>
          </a:xfrm>
          <a:prstGeom prst="rect">
            <a:avLst/>
          </a:prstGeom>
        </p:spPr>
      </p:pic>
    </p:spTree>
    <p:extLst>
      <p:ext uri="{BB962C8B-B14F-4D97-AF65-F5344CB8AC3E}">
        <p14:creationId xmlns:p14="http://schemas.microsoft.com/office/powerpoint/2010/main" val="1733848845"/>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p:cNvSpPr txBox="1"/>
          <p:nvPr/>
        </p:nvSpPr>
        <p:spPr>
          <a:xfrm>
            <a:off x="471728" y="202737"/>
            <a:ext cx="2482667" cy="400110"/>
          </a:xfrm>
          <a:prstGeom prst="rect">
            <a:avLst/>
          </a:prstGeom>
          <a:noFill/>
        </p:spPr>
        <p:txBody>
          <a:bodyPr wrap="none" rtlCol="0">
            <a:spAutoFit/>
          </a:bodyPr>
          <a:lstStyle/>
          <a:p>
            <a:r>
              <a:rPr lang="en-US" altLang="zh-CN" sz="2000" dirty="0">
                <a:solidFill>
                  <a:srgbClr val="002B41"/>
                </a:solidFill>
                <a:latin typeface="微软雅黑" panose="020B0503020204020204" pitchFamily="34" charset="-122"/>
                <a:ea typeface="微软雅黑" panose="020B0503020204020204" pitchFamily="34" charset="-122"/>
              </a:rPr>
              <a:t>Rockerjs</a:t>
            </a:r>
            <a:r>
              <a:rPr lang="zh-CN" altLang="en-US" sz="2000" dirty="0">
                <a:solidFill>
                  <a:srgbClr val="002B41"/>
                </a:solidFill>
                <a:latin typeface="微软雅黑" panose="020B0503020204020204" pitchFamily="34" charset="-122"/>
                <a:ea typeface="微软雅黑" panose="020B0503020204020204" pitchFamily="34" charset="-122"/>
              </a:rPr>
              <a:t>的野蛮生长</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8" name="矩形 7">
            <a:extLst>
              <a:ext uri="{FF2B5EF4-FFF2-40B4-BE49-F238E27FC236}">
                <a16:creationId xmlns:a16="http://schemas.microsoft.com/office/drawing/2014/main" id="{C7E5AB93-E923-4D4A-83FB-CC874C0B7600}"/>
              </a:ext>
            </a:extLst>
          </p:cNvPr>
          <p:cNvSpPr/>
          <p:nvPr/>
        </p:nvSpPr>
        <p:spPr>
          <a:xfrm>
            <a:off x="5053264" y="202737"/>
            <a:ext cx="8855242" cy="584775"/>
          </a:xfrm>
          <a:prstGeom prst="rect">
            <a:avLst/>
          </a:prstGeom>
        </p:spPr>
        <p:txBody>
          <a:bodyPr wrap="square">
            <a:spAutoFit/>
          </a:bodyPr>
          <a:lstStyle/>
          <a:p>
            <a:r>
              <a:rPr lang="en-US" altLang="zh-CN" sz="3200" dirty="0">
                <a:solidFill>
                  <a:srgbClr val="002B41"/>
                </a:solidFill>
                <a:latin typeface="Microsoft YaHei" panose="020B0503020204020204" pitchFamily="34" charset="-122"/>
                <a:ea typeface="Microsoft YaHei" panose="020B0503020204020204" pitchFamily="34" charset="-122"/>
              </a:rPr>
              <a:t>Node EE</a:t>
            </a:r>
          </a:p>
        </p:txBody>
      </p:sp>
      <p:pic>
        <p:nvPicPr>
          <p:cNvPr id="3" name="图片 2">
            <a:extLst>
              <a:ext uri="{FF2B5EF4-FFF2-40B4-BE49-F238E27FC236}">
                <a16:creationId xmlns:a16="http://schemas.microsoft.com/office/drawing/2014/main" id="{EFE85E0D-A07B-B94C-8DC2-24A63C4AACFD}"/>
              </a:ext>
            </a:extLst>
          </p:cNvPr>
          <p:cNvPicPr>
            <a:picLocks noChangeAspect="1"/>
          </p:cNvPicPr>
          <p:nvPr/>
        </p:nvPicPr>
        <p:blipFill>
          <a:blip r:embed="rId3"/>
          <a:stretch>
            <a:fillRect/>
          </a:stretch>
        </p:blipFill>
        <p:spPr>
          <a:xfrm>
            <a:off x="1074064" y="818866"/>
            <a:ext cx="10043872" cy="6031545"/>
          </a:xfrm>
          <a:prstGeom prst="rect">
            <a:avLst/>
          </a:prstGeom>
        </p:spPr>
      </p:pic>
    </p:spTree>
    <p:extLst>
      <p:ext uri="{BB962C8B-B14F-4D97-AF65-F5344CB8AC3E}">
        <p14:creationId xmlns:p14="http://schemas.microsoft.com/office/powerpoint/2010/main" val="4015121422"/>
      </p:ext>
    </p:extLst>
  </p:cSld>
  <p:clrMapOvr>
    <a:masterClrMapping/>
  </p:clrMapOvr>
  <p:transition>
    <p:push dir="u"/>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Line 16"/>
          <p:cNvSpPr>
            <a:spLocks noChangeShapeType="1"/>
          </p:cNvSpPr>
          <p:nvPr/>
        </p:nvSpPr>
        <p:spPr bwMode="auto">
          <a:xfrm flipH="1">
            <a:off x="3724539" y="-179684"/>
            <a:ext cx="4072921" cy="7040124"/>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lumMod val="95000"/>
                </a:schemeClr>
              </a:solidFill>
            </a:endParaRPr>
          </a:p>
        </p:txBody>
      </p:sp>
      <p:sp>
        <p:nvSpPr>
          <p:cNvPr id="3" name="Line 18"/>
          <p:cNvSpPr>
            <a:spLocks noChangeShapeType="1"/>
          </p:cNvSpPr>
          <p:nvPr/>
        </p:nvSpPr>
        <p:spPr bwMode="auto">
          <a:xfrm flipH="1" flipV="1">
            <a:off x="1904214" y="-1"/>
            <a:ext cx="6243498" cy="6890832"/>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lumMod val="95000"/>
                </a:schemeClr>
              </a:solidFill>
            </a:endParaRPr>
          </a:p>
        </p:txBody>
      </p:sp>
      <p:sp>
        <p:nvSpPr>
          <p:cNvPr id="4" name="Line 17"/>
          <p:cNvSpPr>
            <a:spLocks noChangeShapeType="1"/>
          </p:cNvSpPr>
          <p:nvPr/>
        </p:nvSpPr>
        <p:spPr bwMode="auto">
          <a:xfrm>
            <a:off x="0" y="2500664"/>
            <a:ext cx="12192000" cy="3271025"/>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lumMod val="95000"/>
                </a:schemeClr>
              </a:solidFill>
            </a:endParaRPr>
          </a:p>
        </p:txBody>
      </p:sp>
      <p:sp>
        <p:nvSpPr>
          <p:cNvPr id="5" name="Freeform 5"/>
          <p:cNvSpPr/>
          <p:nvPr/>
        </p:nvSpPr>
        <p:spPr bwMode="auto">
          <a:xfrm>
            <a:off x="2335428" y="0"/>
            <a:ext cx="7521143" cy="6890833"/>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 name="connsiteX0" fmla="*/ 4048 w 7779"/>
              <a:gd name="connsiteY0" fmla="*/ 0 h 10000"/>
              <a:gd name="connsiteX1" fmla="*/ 7779 w 7779"/>
              <a:gd name="connsiteY1" fmla="*/ 0 h 10000"/>
              <a:gd name="connsiteX2" fmla="*/ 7779 w 7779"/>
              <a:gd name="connsiteY2" fmla="*/ 10000 h 10000"/>
              <a:gd name="connsiteX3" fmla="*/ 0 w 7779"/>
              <a:gd name="connsiteY3" fmla="*/ 7610 h 10000"/>
              <a:gd name="connsiteX4" fmla="*/ 4048 w 7779"/>
              <a:gd name="connsiteY4" fmla="*/ 0 h 10000"/>
              <a:gd name="connsiteX0-1" fmla="*/ 5204 w 14475"/>
              <a:gd name="connsiteY0-2" fmla="*/ 0 h 9785"/>
              <a:gd name="connsiteX1-3" fmla="*/ 10000 w 14475"/>
              <a:gd name="connsiteY1-4" fmla="*/ 0 h 9785"/>
              <a:gd name="connsiteX2-5" fmla="*/ 14475 w 14475"/>
              <a:gd name="connsiteY2-6" fmla="*/ 9785 h 9785"/>
              <a:gd name="connsiteX3-7" fmla="*/ 0 w 14475"/>
              <a:gd name="connsiteY3-8" fmla="*/ 7610 h 9785"/>
              <a:gd name="connsiteX4-9" fmla="*/ 5204 w 14475"/>
              <a:gd name="connsiteY4-10" fmla="*/ 0 h 9785"/>
              <a:gd name="connsiteX0-11" fmla="*/ 5713 w 12118"/>
              <a:gd name="connsiteY0-12" fmla="*/ 0 h 10000"/>
              <a:gd name="connsiteX1-13" fmla="*/ 9026 w 12118"/>
              <a:gd name="connsiteY1-14" fmla="*/ 0 h 10000"/>
              <a:gd name="connsiteX2-15" fmla="*/ 12118 w 12118"/>
              <a:gd name="connsiteY2-16" fmla="*/ 10000 h 10000"/>
              <a:gd name="connsiteX3-17" fmla="*/ 0 w 12118"/>
              <a:gd name="connsiteY3-18" fmla="*/ 8114 h 10000"/>
              <a:gd name="connsiteX4-19" fmla="*/ 5713 w 12118"/>
              <a:gd name="connsiteY4-20" fmla="*/ 0 h 10000"/>
              <a:gd name="connsiteX0-21" fmla="*/ 6684 w 13089"/>
              <a:gd name="connsiteY0-22" fmla="*/ 0 h 10000"/>
              <a:gd name="connsiteX1-23" fmla="*/ 9997 w 13089"/>
              <a:gd name="connsiteY1-24" fmla="*/ 0 h 10000"/>
              <a:gd name="connsiteX2-25" fmla="*/ 13089 w 13089"/>
              <a:gd name="connsiteY2-26" fmla="*/ 10000 h 10000"/>
              <a:gd name="connsiteX3-27" fmla="*/ 0 w 13089"/>
              <a:gd name="connsiteY3-28" fmla="*/ 8173 h 10000"/>
              <a:gd name="connsiteX4-29" fmla="*/ 6684 w 13089"/>
              <a:gd name="connsiteY4-30" fmla="*/ 0 h 10000"/>
              <a:gd name="connsiteX0-31" fmla="*/ 2369 w 8774"/>
              <a:gd name="connsiteY0-32" fmla="*/ 0 h 10000"/>
              <a:gd name="connsiteX1-33" fmla="*/ 5682 w 8774"/>
              <a:gd name="connsiteY1-34" fmla="*/ 0 h 10000"/>
              <a:gd name="connsiteX2-35" fmla="*/ 8774 w 8774"/>
              <a:gd name="connsiteY2-36" fmla="*/ 10000 h 10000"/>
              <a:gd name="connsiteX3-37" fmla="*/ 0 w 8774"/>
              <a:gd name="connsiteY3-38" fmla="*/ 7222 h 10000"/>
              <a:gd name="connsiteX4-39" fmla="*/ 2369 w 8774"/>
              <a:gd name="connsiteY4-4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774" h="10000">
                <a:moveTo>
                  <a:pt x="2369" y="0"/>
                </a:moveTo>
                <a:lnTo>
                  <a:pt x="5682" y="0"/>
                </a:lnTo>
                <a:lnTo>
                  <a:pt x="8774" y="10000"/>
                </a:lnTo>
                <a:lnTo>
                  <a:pt x="0" y="7222"/>
                </a:lnTo>
                <a:lnTo>
                  <a:pt x="2369"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dirty="0">
              <a:solidFill>
                <a:schemeClr val="bg1">
                  <a:lumMod val="95000"/>
                </a:schemeClr>
              </a:solidFill>
              <a:latin typeface="Calibri" panose="020F0502020204030204" pitchFamily="34" charset="0"/>
              <a:ea typeface="宋体" panose="02010600030101010101" pitchFamily="2" charset="-122"/>
            </a:endParaRPr>
          </a:p>
        </p:txBody>
      </p:sp>
      <p:sp>
        <p:nvSpPr>
          <p:cNvPr id="6" name="TextBox 76"/>
          <p:cNvSpPr txBox="1"/>
          <p:nvPr/>
        </p:nvSpPr>
        <p:spPr>
          <a:xfrm>
            <a:off x="4927765" y="1992830"/>
            <a:ext cx="2336473" cy="1015663"/>
          </a:xfrm>
          <a:prstGeom prst="rect">
            <a:avLst/>
          </a:prstGeom>
          <a:noFill/>
          <a:effectLst/>
        </p:spPr>
        <p:txBody>
          <a:bodyPr wrap="none" rtlCol="0">
            <a:spAutoFit/>
          </a:bodyPr>
          <a:lstStyle/>
          <a:p>
            <a:pPr algn="ctr"/>
            <a:r>
              <a:rPr lang="en-US" altLang="zh-CN" sz="6000" dirty="0">
                <a:solidFill>
                  <a:schemeClr val="bg1">
                    <a:lumMod val="95000"/>
                  </a:schemeClr>
                </a:solidFill>
                <a:latin typeface="微软雅黑" panose="020B0503020204020204" pitchFamily="34" charset="-122"/>
                <a:ea typeface="微软雅黑" panose="020B0503020204020204" pitchFamily="34" charset="-122"/>
              </a:rPr>
              <a:t>Part</a:t>
            </a:r>
            <a:r>
              <a:rPr lang="zh-CN" altLang="en-US" sz="6000" dirty="0">
                <a:solidFill>
                  <a:schemeClr val="bg1">
                    <a:lumMod val="95000"/>
                  </a:schemeClr>
                </a:solidFill>
                <a:latin typeface="微软雅黑" panose="020B0503020204020204" pitchFamily="34" charset="-122"/>
                <a:ea typeface="微软雅黑" panose="020B0503020204020204" pitchFamily="34" charset="-122"/>
              </a:rPr>
              <a:t> </a:t>
            </a:r>
            <a:r>
              <a:rPr lang="en-US" altLang="zh-CN" sz="6000" dirty="0">
                <a:solidFill>
                  <a:schemeClr val="bg1">
                    <a:lumMod val="95000"/>
                  </a:schemeClr>
                </a:solidFill>
                <a:latin typeface="微软雅黑" panose="020B0503020204020204" pitchFamily="34" charset="-122"/>
                <a:ea typeface="微软雅黑" panose="020B0503020204020204" pitchFamily="34" charset="-122"/>
              </a:rPr>
              <a:t>3</a:t>
            </a:r>
            <a:endParaRPr lang="zh-CN" altLang="en-US" sz="60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9" name="TextBox 76"/>
          <p:cNvSpPr txBox="1"/>
          <p:nvPr/>
        </p:nvSpPr>
        <p:spPr>
          <a:xfrm>
            <a:off x="3409949" y="3551401"/>
            <a:ext cx="5372100" cy="584775"/>
          </a:xfrm>
          <a:prstGeom prst="rect">
            <a:avLst/>
          </a:prstGeom>
          <a:noFill/>
          <a:effectLst/>
        </p:spPr>
        <p:txBody>
          <a:bodyPr wrap="square" rtlCol="0">
            <a:spAutoFit/>
          </a:bodyPr>
          <a:lstStyle/>
          <a:p>
            <a:pPr algn="ctr"/>
            <a:r>
              <a:rPr lang="zh-CN" altLang="en-US" sz="3200" dirty="0">
                <a:solidFill>
                  <a:schemeClr val="bg1">
                    <a:lumMod val="95000"/>
                  </a:schemeClr>
                </a:solidFill>
                <a:latin typeface="微软雅黑" panose="020B0503020204020204" pitchFamily="34" charset="-122"/>
                <a:ea typeface="微软雅黑" panose="020B0503020204020204" pitchFamily="34" charset="-122"/>
              </a:rPr>
              <a:t>如今的成果与未来的挑战</a:t>
            </a:r>
          </a:p>
        </p:txBody>
      </p:sp>
    </p:spTree>
    <p:extLst>
      <p:ext uri="{BB962C8B-B14F-4D97-AF65-F5344CB8AC3E}">
        <p14:creationId xmlns:p14="http://schemas.microsoft.com/office/powerpoint/2010/main" val="48077842"/>
      </p:ext>
    </p:extLst>
  </p:cSld>
  <p:clrMapOvr>
    <a:masterClrMapping/>
  </p:clrMapOvr>
  <p:transition>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p:cNvSpPr txBox="1"/>
          <p:nvPr/>
        </p:nvSpPr>
        <p:spPr>
          <a:xfrm>
            <a:off x="471728" y="202737"/>
            <a:ext cx="3044423" cy="400110"/>
          </a:xfrm>
          <a:prstGeom prst="rect">
            <a:avLst/>
          </a:prstGeom>
          <a:noFill/>
        </p:spPr>
        <p:txBody>
          <a:bodyPr wrap="none" rtlCol="0">
            <a:spAutoFit/>
          </a:bodyPr>
          <a:lstStyle/>
          <a:p>
            <a:r>
              <a:rPr lang="zh-CN" altLang="en-US" sz="2000" dirty="0">
                <a:solidFill>
                  <a:srgbClr val="002B41"/>
                </a:solidFill>
                <a:latin typeface="微软雅黑" panose="020B0503020204020204" pitchFamily="34" charset="-122"/>
                <a:ea typeface="微软雅黑" panose="020B0503020204020204" pitchFamily="34" charset="-122"/>
              </a:rPr>
              <a:t>如今的成果与未来的挑战</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8" name="矩形 7">
            <a:extLst>
              <a:ext uri="{FF2B5EF4-FFF2-40B4-BE49-F238E27FC236}">
                <a16:creationId xmlns:a16="http://schemas.microsoft.com/office/drawing/2014/main" id="{C7E5AB93-E923-4D4A-83FB-CC874C0B7600}"/>
              </a:ext>
            </a:extLst>
          </p:cNvPr>
          <p:cNvSpPr/>
          <p:nvPr/>
        </p:nvSpPr>
        <p:spPr>
          <a:xfrm>
            <a:off x="1876926" y="2149189"/>
            <a:ext cx="8855242" cy="1477328"/>
          </a:xfrm>
          <a:prstGeom prst="rect">
            <a:avLst/>
          </a:prstGeom>
        </p:spPr>
        <p:txBody>
          <a:bodyPr wrap="square">
            <a:spAutoFit/>
          </a:bodyPr>
          <a:lstStyle/>
          <a:p>
            <a:pPr marL="285750" indent="-285750">
              <a:buFont typeface="Wingdings" pitchFamily="2" charset="2"/>
              <a:buChar char="Ø"/>
            </a:pPr>
            <a:r>
              <a:rPr lang="zh-CN" altLang="en-US" dirty="0">
                <a:solidFill>
                  <a:srgbClr val="002B41"/>
                </a:solidFill>
                <a:latin typeface="Microsoft YaHei" panose="020B0503020204020204" pitchFamily="34" charset="-122"/>
                <a:ea typeface="Microsoft YaHei" panose="020B0503020204020204" pitchFamily="34" charset="-122"/>
              </a:rPr>
              <a:t>商详、店详重构上线</a:t>
            </a:r>
            <a:endParaRPr lang="en-US" altLang="zh-CN" dirty="0">
              <a:solidFill>
                <a:srgbClr val="002B41"/>
              </a:solidFill>
              <a:latin typeface="Microsoft YaHei" panose="020B0503020204020204" pitchFamily="34" charset="-122"/>
              <a:ea typeface="Microsoft YaHei" panose="020B0503020204020204" pitchFamily="34" charset="-122"/>
            </a:endParaRPr>
          </a:p>
          <a:p>
            <a:pPr marL="285750" indent="-285750">
              <a:buFont typeface="Wingdings" pitchFamily="2" charset="2"/>
              <a:buChar char="Ø"/>
            </a:pPr>
            <a:r>
              <a:rPr lang="zh-CN" altLang="en-US" dirty="0">
                <a:solidFill>
                  <a:srgbClr val="002B41"/>
                </a:solidFill>
                <a:latin typeface="Microsoft YaHei" panose="020B0503020204020204" pitchFamily="34" charset="-122"/>
                <a:ea typeface="Microsoft YaHei" panose="020B0503020204020204" pitchFamily="34" charset="-122"/>
              </a:rPr>
              <a:t>生产力部门主导的创业项目如美图秀秀、设计师开放平台等</a:t>
            </a:r>
            <a:endParaRPr lang="en-US" altLang="zh-CN" dirty="0">
              <a:solidFill>
                <a:srgbClr val="002B41"/>
              </a:solidFill>
              <a:latin typeface="Microsoft YaHei" panose="020B0503020204020204" pitchFamily="34" charset="-122"/>
              <a:ea typeface="Microsoft YaHei" panose="020B0503020204020204" pitchFamily="34" charset="-122"/>
            </a:endParaRPr>
          </a:p>
          <a:p>
            <a:pPr marL="285750" indent="-285750">
              <a:buFont typeface="Wingdings" pitchFamily="2" charset="2"/>
              <a:buChar char="Ø"/>
            </a:pPr>
            <a:r>
              <a:rPr lang="zh-CN" altLang="en-US" dirty="0">
                <a:solidFill>
                  <a:srgbClr val="002B41"/>
                </a:solidFill>
                <a:latin typeface="Microsoft YaHei" panose="020B0503020204020204" pitchFamily="34" charset="-122"/>
                <a:ea typeface="Microsoft YaHei" panose="020B0503020204020204" pitchFamily="34" charset="-122"/>
              </a:rPr>
              <a:t>中台系统，包括</a:t>
            </a:r>
            <a:r>
              <a:rPr lang="en-US" altLang="zh-CN" dirty="0">
                <a:solidFill>
                  <a:srgbClr val="002B41"/>
                </a:solidFill>
                <a:latin typeface="Microsoft YaHei" panose="020B0503020204020204" pitchFamily="34" charset="-122"/>
                <a:ea typeface="Microsoft YaHei" panose="020B0503020204020204" pitchFamily="34" charset="-122"/>
              </a:rPr>
              <a:t>VIO</a:t>
            </a:r>
            <a:r>
              <a:rPr lang="zh-CN" altLang="en-US" dirty="0">
                <a:solidFill>
                  <a:srgbClr val="002B41"/>
                </a:solidFill>
                <a:latin typeface="Microsoft YaHei" panose="020B0503020204020204" pitchFamily="34" charset="-122"/>
                <a:ea typeface="Microsoft YaHei" panose="020B0503020204020204" pitchFamily="34" charset="-122"/>
              </a:rPr>
              <a:t>、</a:t>
            </a:r>
            <a:r>
              <a:rPr lang="en-US" altLang="zh-CN" dirty="0">
                <a:solidFill>
                  <a:srgbClr val="002B41"/>
                </a:solidFill>
                <a:latin typeface="Microsoft YaHei" panose="020B0503020204020204" pitchFamily="34" charset="-122"/>
                <a:ea typeface="Microsoft YaHei" panose="020B0503020204020204" pitchFamily="34" charset="-122"/>
              </a:rPr>
              <a:t>VMS</a:t>
            </a:r>
            <a:r>
              <a:rPr lang="zh-CN" altLang="en-US" dirty="0">
                <a:solidFill>
                  <a:srgbClr val="002B41"/>
                </a:solidFill>
                <a:latin typeface="Microsoft YaHei" panose="020B0503020204020204" pitchFamily="34" charset="-122"/>
                <a:ea typeface="Microsoft YaHei" panose="020B0503020204020204" pitchFamily="34" charset="-122"/>
              </a:rPr>
              <a:t>、</a:t>
            </a:r>
            <a:r>
              <a:rPr lang="en-US" altLang="zh-CN" dirty="0">
                <a:solidFill>
                  <a:srgbClr val="002B41"/>
                </a:solidFill>
                <a:latin typeface="Microsoft YaHei" panose="020B0503020204020204" pitchFamily="34" charset="-122"/>
                <a:ea typeface="Microsoft YaHei" panose="020B0503020204020204" pitchFamily="34" charset="-122"/>
              </a:rPr>
              <a:t>VSTUDIO</a:t>
            </a:r>
            <a:r>
              <a:rPr lang="zh-CN" altLang="en-US" dirty="0">
                <a:solidFill>
                  <a:srgbClr val="002B41"/>
                </a:solidFill>
                <a:latin typeface="Microsoft YaHei" panose="020B0503020204020204" pitchFamily="34" charset="-122"/>
                <a:ea typeface="Microsoft YaHei" panose="020B0503020204020204" pitchFamily="34" charset="-122"/>
              </a:rPr>
              <a:t>、可视化埋点系统</a:t>
            </a:r>
            <a:endParaRPr lang="en-US" altLang="zh-CN" dirty="0">
              <a:solidFill>
                <a:srgbClr val="002B41"/>
              </a:solidFill>
              <a:latin typeface="Microsoft YaHei" panose="020B0503020204020204" pitchFamily="34" charset="-122"/>
              <a:ea typeface="Microsoft YaHei" panose="020B0503020204020204" pitchFamily="34" charset="-122"/>
            </a:endParaRPr>
          </a:p>
          <a:p>
            <a:pPr marL="285750" indent="-285750">
              <a:buFont typeface="Wingdings" pitchFamily="2" charset="2"/>
              <a:buChar char="Ø"/>
            </a:pPr>
            <a:r>
              <a:rPr lang="zh-CN" altLang="en-US" dirty="0">
                <a:solidFill>
                  <a:srgbClr val="002B41"/>
                </a:solidFill>
                <a:latin typeface="Microsoft YaHei" panose="020B0503020204020204" pitchFamily="34" charset="-122"/>
                <a:ea typeface="Microsoft YaHei" panose="020B0503020204020204" pitchFamily="34" charset="-122"/>
              </a:rPr>
              <a:t>接口搭建平台</a:t>
            </a:r>
            <a:r>
              <a:rPr lang="en-US" altLang="zh-CN" dirty="0">
                <a:solidFill>
                  <a:srgbClr val="002B41"/>
                </a:solidFill>
                <a:latin typeface="Microsoft YaHei" panose="020B0503020204020204" pitchFamily="34" charset="-122"/>
                <a:ea typeface="Microsoft YaHei" panose="020B0503020204020204" pitchFamily="34" charset="-122"/>
              </a:rPr>
              <a:t>BYD</a:t>
            </a:r>
          </a:p>
          <a:p>
            <a:pPr marL="285750" indent="-285750">
              <a:buFont typeface="Wingdings" pitchFamily="2" charset="2"/>
              <a:buChar char="Ø"/>
            </a:pPr>
            <a:r>
              <a:rPr lang="en-US" altLang="zh-CN" dirty="0">
                <a:solidFill>
                  <a:srgbClr val="002B41"/>
                </a:solidFill>
                <a:latin typeface="Microsoft YaHei" panose="020B0503020204020204" pitchFamily="34" charset="-122"/>
                <a:ea typeface="Microsoft YaHei" panose="020B0503020204020204" pitchFamily="34" charset="-122"/>
              </a:rPr>
              <a:t>Serverless</a:t>
            </a:r>
            <a:r>
              <a:rPr lang="zh-CN" altLang="en-US" dirty="0">
                <a:solidFill>
                  <a:srgbClr val="002B41"/>
                </a:solidFill>
                <a:latin typeface="Microsoft YaHei" panose="020B0503020204020204" pitchFamily="34" charset="-122"/>
                <a:ea typeface="Microsoft YaHei" panose="020B0503020204020204" pitchFamily="34" charset="-122"/>
              </a:rPr>
              <a:t>服务容器</a:t>
            </a:r>
            <a:endParaRPr lang="en-US" altLang="zh-CN" dirty="0">
              <a:solidFill>
                <a:srgbClr val="002B4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09D19B98-8542-CD45-AA24-8B23E75F5062}"/>
              </a:ext>
            </a:extLst>
          </p:cNvPr>
          <p:cNvSpPr/>
          <p:nvPr/>
        </p:nvSpPr>
        <p:spPr>
          <a:xfrm>
            <a:off x="4623614" y="1083631"/>
            <a:ext cx="8855242" cy="584775"/>
          </a:xfrm>
          <a:prstGeom prst="rect">
            <a:avLst/>
          </a:prstGeom>
        </p:spPr>
        <p:txBody>
          <a:bodyPr wrap="square">
            <a:spAutoFit/>
          </a:bodyPr>
          <a:lstStyle/>
          <a:p>
            <a:r>
              <a:rPr lang="zh-CN" altLang="en-US" sz="3200" dirty="0">
                <a:solidFill>
                  <a:srgbClr val="002B41"/>
                </a:solidFill>
                <a:latin typeface="Microsoft YaHei" panose="020B0503020204020204" pitchFamily="34" charset="-122"/>
                <a:ea typeface="Microsoft YaHei" panose="020B0503020204020204" pitchFamily="34" charset="-122"/>
              </a:rPr>
              <a:t>目前的成果</a:t>
            </a:r>
            <a:endParaRPr lang="en-US" altLang="zh-CN" sz="3200" dirty="0">
              <a:solidFill>
                <a:srgbClr val="002B41"/>
              </a:solidFill>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A33FEED3-EA11-5A40-A6EB-0BBE58AC9167}"/>
              </a:ext>
            </a:extLst>
          </p:cNvPr>
          <p:cNvPicPr>
            <a:picLocks noChangeAspect="1"/>
          </p:cNvPicPr>
          <p:nvPr/>
        </p:nvPicPr>
        <p:blipFill>
          <a:blip r:embed="rId3"/>
          <a:stretch>
            <a:fillRect/>
          </a:stretch>
        </p:blipFill>
        <p:spPr>
          <a:xfrm>
            <a:off x="4267751" y="3626517"/>
            <a:ext cx="3107083" cy="2986526"/>
          </a:xfrm>
          <a:prstGeom prst="rect">
            <a:avLst/>
          </a:prstGeom>
        </p:spPr>
      </p:pic>
    </p:spTree>
    <p:extLst>
      <p:ext uri="{BB962C8B-B14F-4D97-AF65-F5344CB8AC3E}">
        <p14:creationId xmlns:p14="http://schemas.microsoft.com/office/powerpoint/2010/main" val="2145957882"/>
      </p:ext>
    </p:extLst>
  </p:cSld>
  <p:clrMapOvr>
    <a:masterClrMapping/>
  </p:clrMapOvr>
  <p:transition>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p:cNvSpPr txBox="1"/>
          <p:nvPr/>
        </p:nvSpPr>
        <p:spPr>
          <a:xfrm>
            <a:off x="471728" y="202737"/>
            <a:ext cx="1467068" cy="400110"/>
          </a:xfrm>
          <a:prstGeom prst="rect">
            <a:avLst/>
          </a:prstGeom>
          <a:noFill/>
        </p:spPr>
        <p:txBody>
          <a:bodyPr wrap="none" rtlCol="0">
            <a:spAutoFit/>
          </a:bodyPr>
          <a:lstStyle/>
          <a:p>
            <a:r>
              <a:rPr lang="zh-CN" altLang="en-US" sz="2000" dirty="0">
                <a:solidFill>
                  <a:srgbClr val="002B41"/>
                </a:solidFill>
                <a:latin typeface="微软雅黑" panose="020B0503020204020204" pitchFamily="34" charset="-122"/>
                <a:ea typeface="微软雅黑" panose="020B0503020204020204" pitchFamily="34" charset="-122"/>
              </a:rPr>
              <a:t>未来的挑战</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8" name="矩形 7">
            <a:extLst>
              <a:ext uri="{FF2B5EF4-FFF2-40B4-BE49-F238E27FC236}">
                <a16:creationId xmlns:a16="http://schemas.microsoft.com/office/drawing/2014/main" id="{C7E5AB93-E923-4D4A-83FB-CC874C0B7600}"/>
              </a:ext>
            </a:extLst>
          </p:cNvPr>
          <p:cNvSpPr/>
          <p:nvPr/>
        </p:nvSpPr>
        <p:spPr>
          <a:xfrm>
            <a:off x="1876926" y="2149189"/>
            <a:ext cx="8855242" cy="4247317"/>
          </a:xfrm>
          <a:prstGeom prst="rect">
            <a:avLst/>
          </a:prstGeom>
        </p:spPr>
        <p:txBody>
          <a:bodyPr wrap="square">
            <a:spAutoFit/>
          </a:bodyPr>
          <a:lstStyle/>
          <a:p>
            <a:pPr marL="285750" indent="-285750">
              <a:buFont typeface="Wingdings" pitchFamily="2" charset="2"/>
              <a:buChar char="Ø"/>
            </a:pPr>
            <a:r>
              <a:rPr lang="zh-CN" altLang="en-US" dirty="0">
                <a:solidFill>
                  <a:srgbClr val="002B41"/>
                </a:solidFill>
                <a:latin typeface="Microsoft YaHei" panose="020B0503020204020204" pitchFamily="34" charset="-122"/>
                <a:ea typeface="Microsoft YaHei" panose="020B0503020204020204" pitchFamily="34" charset="-122"/>
              </a:rPr>
              <a:t>生态建设</a:t>
            </a:r>
            <a:endParaRPr lang="en-US" altLang="zh-CN" dirty="0">
              <a:solidFill>
                <a:srgbClr val="002B41"/>
              </a:solidFill>
              <a:latin typeface="Microsoft YaHei" panose="020B0503020204020204" pitchFamily="34" charset="-122"/>
              <a:ea typeface="Microsoft YaHei" panose="020B0503020204020204" pitchFamily="34" charset="-122"/>
            </a:endParaRPr>
          </a:p>
          <a:p>
            <a:pPr marL="742950" lvl="1" indent="-285750">
              <a:buFont typeface="Wingdings" pitchFamily="2" charset="2"/>
              <a:buChar char="p"/>
            </a:pPr>
            <a:r>
              <a:rPr lang="en-US" altLang="zh-CN" dirty="0">
                <a:solidFill>
                  <a:srgbClr val="002B41"/>
                </a:solidFill>
                <a:latin typeface="Microsoft YaHei" panose="020B0503020204020204" pitchFamily="34" charset="-122"/>
                <a:ea typeface="Microsoft YaHei" panose="020B0503020204020204" pitchFamily="34" charset="-122"/>
              </a:rPr>
              <a:t>WebSocket</a:t>
            </a:r>
          </a:p>
          <a:p>
            <a:pPr marL="742950" lvl="1" indent="-285750">
              <a:buFont typeface="Wingdings" pitchFamily="2" charset="2"/>
              <a:buChar char="p"/>
            </a:pPr>
            <a:r>
              <a:rPr lang="en-US" altLang="zh-CN" dirty="0" err="1">
                <a:solidFill>
                  <a:srgbClr val="002B41"/>
                </a:solidFill>
                <a:latin typeface="Microsoft YaHei" panose="020B0503020204020204" pitchFamily="34" charset="-122"/>
                <a:ea typeface="Microsoft YaHei" panose="020B0503020204020204" pitchFamily="34" charset="-122"/>
              </a:rPr>
              <a:t>xxxStarter</a:t>
            </a:r>
            <a:endParaRPr lang="en-US" altLang="zh-CN" dirty="0">
              <a:solidFill>
                <a:srgbClr val="002B41"/>
              </a:solidFill>
              <a:latin typeface="Microsoft YaHei" panose="020B0503020204020204" pitchFamily="34" charset="-122"/>
              <a:ea typeface="Microsoft YaHei" panose="020B0503020204020204" pitchFamily="34" charset="-122"/>
            </a:endParaRPr>
          </a:p>
          <a:p>
            <a:pPr marL="742950" lvl="1" indent="-285750">
              <a:buFont typeface="Wingdings" pitchFamily="2" charset="2"/>
              <a:buChar char="p"/>
            </a:pPr>
            <a:r>
              <a:rPr lang="en-US" altLang="zh-CN" dirty="0" err="1">
                <a:solidFill>
                  <a:srgbClr val="002B41"/>
                </a:solidFill>
                <a:latin typeface="Microsoft YaHei" panose="020B0503020204020204" pitchFamily="34" charset="-122"/>
                <a:ea typeface="Microsoft YaHei" panose="020B0503020204020204" pitchFamily="34" charset="-122"/>
              </a:rPr>
              <a:t>Cli</a:t>
            </a:r>
            <a:endParaRPr lang="en-US" altLang="zh-CN" dirty="0">
              <a:solidFill>
                <a:srgbClr val="002B41"/>
              </a:solidFill>
              <a:latin typeface="Microsoft YaHei" panose="020B0503020204020204" pitchFamily="34" charset="-122"/>
              <a:ea typeface="Microsoft YaHei" panose="020B0503020204020204" pitchFamily="34" charset="-122"/>
            </a:endParaRPr>
          </a:p>
          <a:p>
            <a:pPr marL="742950" lvl="1" indent="-285750">
              <a:buFont typeface="Wingdings" pitchFamily="2" charset="2"/>
              <a:buChar char="p"/>
            </a:pPr>
            <a:r>
              <a:rPr lang="en-US" altLang="zh-CN" dirty="0">
                <a:solidFill>
                  <a:srgbClr val="002B41"/>
                </a:solidFill>
                <a:latin typeface="Microsoft YaHei" panose="020B0503020204020204" pitchFamily="34" charset="-122"/>
                <a:ea typeface="Microsoft YaHei" panose="020B0503020204020204" pitchFamily="34" charset="-122"/>
              </a:rPr>
              <a:t>Plugins(</a:t>
            </a:r>
            <a:r>
              <a:rPr lang="en-US" altLang="zh-CN" dirty="0" err="1">
                <a:solidFill>
                  <a:srgbClr val="002B41"/>
                </a:solidFill>
                <a:latin typeface="Microsoft YaHei" panose="020B0503020204020204" pitchFamily="34" charset="-122"/>
                <a:ea typeface="Microsoft YaHei" panose="020B0503020204020204" pitchFamily="34" charset="-122"/>
              </a:rPr>
              <a:t>graphql</a:t>
            </a:r>
            <a:r>
              <a:rPr lang="zh-CN" altLang="en-US" dirty="0">
                <a:solidFill>
                  <a:srgbClr val="002B41"/>
                </a:solidFill>
                <a:latin typeface="Microsoft YaHei" panose="020B0503020204020204" pitchFamily="34" charset="-122"/>
                <a:ea typeface="Microsoft YaHei" panose="020B0503020204020204" pitchFamily="34" charset="-122"/>
              </a:rPr>
              <a:t>、</a:t>
            </a:r>
            <a:r>
              <a:rPr lang="en-US" altLang="zh-CN" dirty="0">
                <a:solidFill>
                  <a:srgbClr val="002B41"/>
                </a:solidFill>
                <a:latin typeface="Microsoft YaHei" panose="020B0503020204020204" pitchFamily="34" charset="-122"/>
                <a:ea typeface="Microsoft YaHei" panose="020B0503020204020204" pitchFamily="34" charset="-122"/>
              </a:rPr>
              <a:t>restful)</a:t>
            </a:r>
          </a:p>
          <a:p>
            <a:pPr marL="742950" lvl="1" indent="-285750">
              <a:buFont typeface="Wingdings" pitchFamily="2" charset="2"/>
              <a:buChar char="p"/>
            </a:pPr>
            <a:r>
              <a:rPr lang="en-US" altLang="zh-CN" dirty="0">
                <a:solidFill>
                  <a:srgbClr val="002B41"/>
                </a:solidFill>
                <a:latin typeface="Microsoft YaHei" panose="020B0503020204020204" pitchFamily="34" charset="-122"/>
                <a:ea typeface="Microsoft YaHei" panose="020B0503020204020204" pitchFamily="34" charset="-122"/>
              </a:rPr>
              <a:t>…</a:t>
            </a:r>
          </a:p>
          <a:p>
            <a:pPr marL="285750" indent="-285750">
              <a:buFont typeface="Wingdings" pitchFamily="2" charset="2"/>
              <a:buChar char="Ø"/>
            </a:pPr>
            <a:endParaRPr lang="en-US" altLang="zh-CN" dirty="0">
              <a:solidFill>
                <a:srgbClr val="002B41"/>
              </a:solidFill>
              <a:latin typeface="Microsoft YaHei" panose="020B0503020204020204" pitchFamily="34" charset="-122"/>
              <a:ea typeface="Microsoft YaHei" panose="020B0503020204020204" pitchFamily="34" charset="-122"/>
            </a:endParaRPr>
          </a:p>
          <a:p>
            <a:pPr marL="285750" indent="-285750">
              <a:buFont typeface="Wingdings" pitchFamily="2" charset="2"/>
              <a:buChar char="Ø"/>
            </a:pPr>
            <a:r>
              <a:rPr lang="zh-CN" altLang="en-US" dirty="0">
                <a:solidFill>
                  <a:srgbClr val="002B41"/>
                </a:solidFill>
                <a:latin typeface="Microsoft YaHei" panose="020B0503020204020204" pitchFamily="34" charset="-122"/>
                <a:ea typeface="Microsoft YaHei" panose="020B0503020204020204" pitchFamily="34" charset="-122"/>
              </a:rPr>
              <a:t>框架周边建设</a:t>
            </a:r>
            <a:endParaRPr lang="en-US" altLang="zh-CN" dirty="0">
              <a:solidFill>
                <a:srgbClr val="002B41"/>
              </a:solidFill>
              <a:latin typeface="Microsoft YaHei" panose="020B0503020204020204" pitchFamily="34" charset="-122"/>
              <a:ea typeface="Microsoft YaHei" panose="020B0503020204020204" pitchFamily="34" charset="-122"/>
            </a:endParaRPr>
          </a:p>
          <a:p>
            <a:pPr marL="742950" lvl="1" indent="-285750">
              <a:buFont typeface="Wingdings" pitchFamily="2" charset="2"/>
              <a:buChar char="p"/>
            </a:pPr>
            <a:r>
              <a:rPr lang="en-US" altLang="zh-CN" dirty="0">
                <a:solidFill>
                  <a:srgbClr val="002B41"/>
                </a:solidFill>
                <a:latin typeface="Microsoft YaHei" panose="020B0503020204020204" pitchFamily="34" charset="-122"/>
                <a:ea typeface="Microsoft YaHei" panose="020B0503020204020204" pitchFamily="34" charset="-122"/>
              </a:rPr>
              <a:t>Rockerjs/mvc</a:t>
            </a:r>
          </a:p>
          <a:p>
            <a:pPr marL="742950" lvl="1" indent="-285750">
              <a:buFont typeface="Wingdings" pitchFamily="2" charset="2"/>
              <a:buChar char="p"/>
            </a:pPr>
            <a:r>
              <a:rPr lang="en-US" altLang="zh-CN" dirty="0">
                <a:solidFill>
                  <a:srgbClr val="002B41"/>
                </a:solidFill>
                <a:latin typeface="Microsoft YaHei" panose="020B0503020204020204" pitchFamily="34" charset="-122"/>
                <a:ea typeface="Microsoft YaHei" panose="020B0503020204020204" pitchFamily="34" charset="-122"/>
              </a:rPr>
              <a:t>Rockerjs/</a:t>
            </a:r>
            <a:r>
              <a:rPr lang="en-US" altLang="zh-CN" dirty="0" err="1">
                <a:solidFill>
                  <a:srgbClr val="002B41"/>
                </a:solidFill>
                <a:latin typeface="Microsoft YaHei" panose="020B0503020204020204" pitchFamily="34" charset="-122"/>
                <a:ea typeface="Microsoft YaHei" panose="020B0503020204020204" pitchFamily="34" charset="-122"/>
              </a:rPr>
              <a:t>dao</a:t>
            </a:r>
            <a:endParaRPr lang="en-US" altLang="zh-CN" dirty="0">
              <a:solidFill>
                <a:srgbClr val="002B41"/>
              </a:solidFill>
              <a:latin typeface="Microsoft YaHei" panose="020B0503020204020204" pitchFamily="34" charset="-122"/>
              <a:ea typeface="Microsoft YaHei" panose="020B0503020204020204" pitchFamily="34" charset="-122"/>
            </a:endParaRPr>
          </a:p>
          <a:p>
            <a:pPr marL="742950" lvl="1" indent="-285750">
              <a:buFont typeface="Wingdings" pitchFamily="2" charset="2"/>
              <a:buChar char="p"/>
            </a:pPr>
            <a:r>
              <a:rPr lang="en-US" altLang="zh-CN" dirty="0">
                <a:solidFill>
                  <a:srgbClr val="002B41"/>
                </a:solidFill>
                <a:latin typeface="Microsoft YaHei" panose="020B0503020204020204" pitchFamily="34" charset="-122"/>
                <a:ea typeface="Microsoft YaHei" panose="020B0503020204020204" pitchFamily="34" charset="-122"/>
              </a:rPr>
              <a:t>Rockerjs/tracer</a:t>
            </a:r>
          </a:p>
          <a:p>
            <a:pPr marL="742950" lvl="1" indent="-285750">
              <a:buFont typeface="Wingdings" pitchFamily="2" charset="2"/>
              <a:buChar char="p"/>
            </a:pPr>
            <a:r>
              <a:rPr lang="en-US" altLang="zh-CN" dirty="0">
                <a:solidFill>
                  <a:srgbClr val="002B41"/>
                </a:solidFill>
                <a:latin typeface="Microsoft YaHei" panose="020B0503020204020204" pitchFamily="34" charset="-122"/>
                <a:ea typeface="Microsoft YaHei" panose="020B0503020204020204" pitchFamily="34" charset="-122"/>
              </a:rPr>
              <a:t>Rockerjs/viewer</a:t>
            </a:r>
          </a:p>
          <a:p>
            <a:pPr marL="742950" lvl="1" indent="-285750">
              <a:buFont typeface="Wingdings" pitchFamily="2" charset="2"/>
              <a:buChar char="p"/>
            </a:pPr>
            <a:r>
              <a:rPr lang="en-US" altLang="zh-CN" dirty="0">
                <a:solidFill>
                  <a:srgbClr val="002B41"/>
                </a:solidFill>
                <a:latin typeface="Microsoft YaHei" panose="020B0503020204020204" pitchFamily="34" charset="-122"/>
                <a:ea typeface="Microsoft YaHei" panose="020B0503020204020204" pitchFamily="34" charset="-122"/>
              </a:rPr>
              <a:t>Rockerjs/</a:t>
            </a:r>
            <a:r>
              <a:rPr lang="en-US" altLang="zh-CN" dirty="0" err="1">
                <a:solidFill>
                  <a:srgbClr val="002B41"/>
                </a:solidFill>
                <a:latin typeface="Microsoft YaHei" panose="020B0503020204020204" pitchFamily="34" charset="-122"/>
                <a:ea typeface="Microsoft YaHei" panose="020B0503020204020204" pitchFamily="34" charset="-122"/>
              </a:rPr>
              <a:t>Tcc</a:t>
            </a:r>
            <a:endParaRPr lang="en-US" altLang="zh-CN" dirty="0">
              <a:solidFill>
                <a:srgbClr val="002B41"/>
              </a:solidFill>
              <a:latin typeface="Microsoft YaHei" panose="020B0503020204020204" pitchFamily="34" charset="-122"/>
              <a:ea typeface="Microsoft YaHei" panose="020B0503020204020204" pitchFamily="34" charset="-122"/>
            </a:endParaRPr>
          </a:p>
          <a:p>
            <a:pPr marL="285750" indent="-285750">
              <a:buFont typeface="Wingdings" pitchFamily="2" charset="2"/>
              <a:buChar char="p"/>
            </a:pPr>
            <a:endParaRPr lang="en-US" altLang="zh-CN" dirty="0">
              <a:solidFill>
                <a:srgbClr val="002B41"/>
              </a:solidFill>
              <a:latin typeface="Microsoft YaHei" panose="020B0503020204020204" pitchFamily="34" charset="-122"/>
              <a:ea typeface="Microsoft YaHei" panose="020B0503020204020204" pitchFamily="34" charset="-122"/>
            </a:endParaRPr>
          </a:p>
          <a:p>
            <a:pPr marL="285750" indent="-285750">
              <a:buFont typeface="Wingdings" pitchFamily="2" charset="2"/>
              <a:buChar char="Ø"/>
            </a:pPr>
            <a:r>
              <a:rPr lang="zh-CN" altLang="en-US" dirty="0">
                <a:solidFill>
                  <a:srgbClr val="002B41"/>
                </a:solidFill>
                <a:latin typeface="Microsoft YaHei" panose="020B0503020204020204" pitchFamily="34" charset="-122"/>
                <a:ea typeface="Microsoft YaHei" panose="020B0503020204020204" pitchFamily="34" charset="-122"/>
              </a:rPr>
              <a:t>文档</a:t>
            </a:r>
            <a:endParaRPr lang="en-US" altLang="zh-CN" dirty="0">
              <a:solidFill>
                <a:srgbClr val="002B4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6B781BFC-3027-4B44-BCF2-CFC551919A47}"/>
              </a:ext>
            </a:extLst>
          </p:cNvPr>
          <p:cNvSpPr/>
          <p:nvPr/>
        </p:nvSpPr>
        <p:spPr>
          <a:xfrm>
            <a:off x="4623614" y="1083631"/>
            <a:ext cx="8855242" cy="584775"/>
          </a:xfrm>
          <a:prstGeom prst="rect">
            <a:avLst/>
          </a:prstGeom>
        </p:spPr>
        <p:txBody>
          <a:bodyPr wrap="square">
            <a:spAutoFit/>
          </a:bodyPr>
          <a:lstStyle/>
          <a:p>
            <a:r>
              <a:rPr lang="zh-CN" altLang="en-US" sz="3200" dirty="0">
                <a:solidFill>
                  <a:srgbClr val="002B41"/>
                </a:solidFill>
                <a:latin typeface="Microsoft YaHei" panose="020B0503020204020204" pitchFamily="34" charset="-122"/>
                <a:ea typeface="Microsoft YaHei" panose="020B0503020204020204" pitchFamily="34" charset="-122"/>
              </a:rPr>
              <a:t>未来的挑战</a:t>
            </a:r>
            <a:endParaRPr lang="en-US" altLang="zh-CN" sz="3200" dirty="0">
              <a:solidFill>
                <a:srgbClr val="002B4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53205247"/>
      </p:ext>
    </p:extLst>
  </p:cSld>
  <p:clrMapOvr>
    <a:masterClrMapping/>
  </p:clrMapOvr>
  <p:transition>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p:cNvSpPr txBox="1"/>
          <p:nvPr/>
        </p:nvSpPr>
        <p:spPr>
          <a:xfrm>
            <a:off x="471728" y="202737"/>
            <a:ext cx="1467068" cy="400110"/>
          </a:xfrm>
          <a:prstGeom prst="rect">
            <a:avLst/>
          </a:prstGeom>
          <a:noFill/>
        </p:spPr>
        <p:txBody>
          <a:bodyPr wrap="none" rtlCol="0">
            <a:spAutoFit/>
          </a:bodyPr>
          <a:lstStyle/>
          <a:p>
            <a:r>
              <a:rPr lang="zh-CN" altLang="en-US" sz="2000" dirty="0">
                <a:solidFill>
                  <a:srgbClr val="002B41"/>
                </a:solidFill>
                <a:latin typeface="微软雅黑" panose="020B0503020204020204" pitchFamily="34" charset="-122"/>
                <a:ea typeface="微软雅黑" panose="020B0503020204020204" pitchFamily="34" charset="-122"/>
              </a:rPr>
              <a:t>未来的挑战</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8" name="矩形 7">
            <a:extLst>
              <a:ext uri="{FF2B5EF4-FFF2-40B4-BE49-F238E27FC236}">
                <a16:creationId xmlns:a16="http://schemas.microsoft.com/office/drawing/2014/main" id="{C7E5AB93-E923-4D4A-83FB-CC874C0B7600}"/>
              </a:ext>
            </a:extLst>
          </p:cNvPr>
          <p:cNvSpPr/>
          <p:nvPr/>
        </p:nvSpPr>
        <p:spPr>
          <a:xfrm>
            <a:off x="3970421" y="1792072"/>
            <a:ext cx="8855242" cy="1323439"/>
          </a:xfrm>
          <a:prstGeom prst="rect">
            <a:avLst/>
          </a:prstGeom>
        </p:spPr>
        <p:txBody>
          <a:bodyPr wrap="square">
            <a:spAutoFit/>
          </a:bodyPr>
          <a:lstStyle/>
          <a:p>
            <a:r>
              <a:rPr lang="en-US" altLang="zh-CN" sz="8000" dirty="0">
                <a:solidFill>
                  <a:srgbClr val="002B41"/>
                </a:solidFill>
                <a:latin typeface="Microsoft YaHei" panose="020B0503020204020204" pitchFamily="34" charset="-122"/>
                <a:ea typeface="Microsoft YaHei" panose="020B0503020204020204" pitchFamily="34" charset="-122"/>
              </a:rPr>
              <a:t>JOIN</a:t>
            </a:r>
            <a:r>
              <a:rPr lang="zh-CN" altLang="en-US" sz="8000" dirty="0">
                <a:solidFill>
                  <a:srgbClr val="002B41"/>
                </a:solidFill>
                <a:latin typeface="Microsoft YaHei" panose="020B0503020204020204" pitchFamily="34" charset="-122"/>
                <a:ea typeface="Microsoft YaHei" panose="020B0503020204020204" pitchFamily="34" charset="-122"/>
              </a:rPr>
              <a:t> </a:t>
            </a:r>
            <a:r>
              <a:rPr lang="en-US" altLang="zh-CN" sz="8000" dirty="0">
                <a:solidFill>
                  <a:srgbClr val="002B41"/>
                </a:solidFill>
                <a:latin typeface="Microsoft YaHei" panose="020B0503020204020204" pitchFamily="34" charset="-122"/>
                <a:ea typeface="Microsoft YaHei" panose="020B0503020204020204" pitchFamily="34" charset="-122"/>
              </a:rPr>
              <a:t>US</a:t>
            </a:r>
          </a:p>
        </p:txBody>
      </p:sp>
      <p:pic>
        <p:nvPicPr>
          <p:cNvPr id="3" name="图片 2">
            <a:extLst>
              <a:ext uri="{FF2B5EF4-FFF2-40B4-BE49-F238E27FC236}">
                <a16:creationId xmlns:a16="http://schemas.microsoft.com/office/drawing/2014/main" id="{EF482EC3-44CA-C44B-8BBD-3354C0E6AED5}"/>
              </a:ext>
            </a:extLst>
          </p:cNvPr>
          <p:cNvPicPr>
            <a:picLocks noChangeAspect="1"/>
          </p:cNvPicPr>
          <p:nvPr/>
        </p:nvPicPr>
        <p:blipFill>
          <a:blip r:embed="rId3"/>
          <a:stretch>
            <a:fillRect/>
          </a:stretch>
        </p:blipFill>
        <p:spPr>
          <a:xfrm>
            <a:off x="5088696" y="3429000"/>
            <a:ext cx="2014607" cy="1980748"/>
          </a:xfrm>
          <a:prstGeom prst="rect">
            <a:avLst/>
          </a:prstGeom>
        </p:spPr>
      </p:pic>
    </p:spTree>
    <p:extLst>
      <p:ext uri="{BB962C8B-B14F-4D97-AF65-F5344CB8AC3E}">
        <p14:creationId xmlns:p14="http://schemas.microsoft.com/office/powerpoint/2010/main" val="378485487"/>
      </p:ext>
    </p:extLst>
  </p:cSld>
  <p:clrMapOvr>
    <a:masterClrMapping/>
  </p:clrMapOvr>
  <p:transition>
    <p:push dir="u"/>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_Line 15"/>
          <p:cNvSpPr>
            <a:spLocks noChangeShapeType="1"/>
          </p:cNvSpPr>
          <p:nvPr>
            <p:custDataLst>
              <p:tags r:id="rId1"/>
            </p:custDataLst>
          </p:nvPr>
        </p:nvSpPr>
        <p:spPr bwMode="auto">
          <a:xfrm flipV="1">
            <a:off x="3459637" y="0"/>
            <a:ext cx="7651028" cy="6860440"/>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prstClr val="black"/>
              </a:solidFill>
            </a:endParaRPr>
          </a:p>
        </p:txBody>
      </p:sp>
      <p:sp>
        <p:nvSpPr>
          <p:cNvPr id="9" name="PA_Line 16"/>
          <p:cNvSpPr>
            <a:spLocks noChangeShapeType="1"/>
          </p:cNvSpPr>
          <p:nvPr>
            <p:custDataLst>
              <p:tags r:id="rId2"/>
            </p:custDataLst>
          </p:nvPr>
        </p:nvSpPr>
        <p:spPr bwMode="auto">
          <a:xfrm>
            <a:off x="8045145" y="-179684"/>
            <a:ext cx="4011737" cy="7040124"/>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prstClr val="black"/>
              </a:solidFill>
            </a:endParaRPr>
          </a:p>
        </p:txBody>
      </p:sp>
      <p:sp>
        <p:nvSpPr>
          <p:cNvPr id="10" name="PA_Line 17"/>
          <p:cNvSpPr>
            <a:spLocks noChangeShapeType="1"/>
          </p:cNvSpPr>
          <p:nvPr>
            <p:custDataLst>
              <p:tags r:id="rId3"/>
            </p:custDataLst>
          </p:nvPr>
        </p:nvSpPr>
        <p:spPr bwMode="auto">
          <a:xfrm>
            <a:off x="1517715" y="-37707"/>
            <a:ext cx="10674284" cy="4949588"/>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prstClr val="black"/>
              </a:solidFill>
            </a:endParaRPr>
          </a:p>
        </p:txBody>
      </p:sp>
      <p:sp>
        <p:nvSpPr>
          <p:cNvPr id="11" name="PA_Line 18"/>
          <p:cNvSpPr>
            <a:spLocks noChangeShapeType="1"/>
          </p:cNvSpPr>
          <p:nvPr>
            <p:custDataLst>
              <p:tags r:id="rId4"/>
            </p:custDataLst>
          </p:nvPr>
        </p:nvSpPr>
        <p:spPr bwMode="auto">
          <a:xfrm flipV="1">
            <a:off x="9747262" y="-179684"/>
            <a:ext cx="1891058" cy="7033554"/>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prstClr val="black"/>
              </a:solidFill>
            </a:endParaRPr>
          </a:p>
        </p:txBody>
      </p:sp>
      <p:sp>
        <p:nvSpPr>
          <p:cNvPr id="12" name="PA_椭圆 19"/>
          <p:cNvSpPr>
            <a:spLocks noChangeArrowheads="1"/>
          </p:cNvSpPr>
          <p:nvPr>
            <p:custDataLst>
              <p:tags r:id="rId5"/>
            </p:custDataLst>
          </p:nvPr>
        </p:nvSpPr>
        <p:spPr bwMode="auto">
          <a:xfrm>
            <a:off x="9105344" y="1710670"/>
            <a:ext cx="100222" cy="100222"/>
          </a:xfrm>
          <a:prstGeom prst="ellipse">
            <a:avLst/>
          </a:prstGeom>
          <a:solidFill>
            <a:srgbClr val="002B4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13" name="PA_椭圆 20"/>
          <p:cNvSpPr>
            <a:spLocks noChangeArrowheads="1"/>
          </p:cNvSpPr>
          <p:nvPr>
            <p:custDataLst>
              <p:tags r:id="rId6"/>
            </p:custDataLst>
          </p:nvPr>
        </p:nvSpPr>
        <p:spPr bwMode="auto">
          <a:xfrm>
            <a:off x="10435706" y="4050757"/>
            <a:ext cx="100222" cy="100222"/>
          </a:xfrm>
          <a:prstGeom prst="ellipse">
            <a:avLst/>
          </a:prstGeom>
          <a:solidFill>
            <a:srgbClr val="002B4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14" name="PA_任意多边形 5"/>
          <p:cNvSpPr/>
          <p:nvPr>
            <p:custDataLst>
              <p:tags r:id="rId7"/>
            </p:custDataLst>
          </p:nvPr>
        </p:nvSpPr>
        <p:spPr bwMode="auto">
          <a:xfrm>
            <a:off x="9257122" y="0"/>
            <a:ext cx="2926691" cy="4911881"/>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rgbClr val="00183C"/>
              </a:solidFill>
            </a:endParaRPr>
          </a:p>
        </p:txBody>
      </p:sp>
      <p:sp>
        <p:nvSpPr>
          <p:cNvPr id="15" name="PA_椭圆 19"/>
          <p:cNvSpPr>
            <a:spLocks noChangeArrowheads="1"/>
          </p:cNvSpPr>
          <p:nvPr>
            <p:custDataLst>
              <p:tags r:id="rId8"/>
            </p:custDataLst>
          </p:nvPr>
        </p:nvSpPr>
        <p:spPr bwMode="auto">
          <a:xfrm>
            <a:off x="7847630" y="2860740"/>
            <a:ext cx="100222" cy="100222"/>
          </a:xfrm>
          <a:prstGeom prst="ellipse">
            <a:avLst/>
          </a:prstGeom>
          <a:solidFill>
            <a:srgbClr val="002B4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16" name="TextBox 76"/>
          <p:cNvSpPr txBox="1"/>
          <p:nvPr/>
        </p:nvSpPr>
        <p:spPr>
          <a:xfrm>
            <a:off x="740874" y="2997736"/>
            <a:ext cx="5500619" cy="1200329"/>
          </a:xfrm>
          <a:prstGeom prst="rect">
            <a:avLst/>
          </a:prstGeom>
          <a:noFill/>
        </p:spPr>
        <p:txBody>
          <a:bodyPr wrap="square" rtlCol="0">
            <a:spAutoFit/>
          </a:bodyPr>
          <a:lstStyle/>
          <a:p>
            <a:r>
              <a:rPr lang="zh-CN" altLang="en-US" sz="7200" dirty="0">
                <a:solidFill>
                  <a:srgbClr val="002B41"/>
                </a:solidFill>
                <a:latin typeface="微软雅黑" panose="020B0503020204020204" pitchFamily="34" charset="-122"/>
                <a:ea typeface="微软雅黑" panose="020B0503020204020204" pitchFamily="34" charset="-122"/>
              </a:rPr>
              <a:t>感谢观看</a:t>
            </a:r>
          </a:p>
        </p:txBody>
      </p:sp>
    </p:spTree>
    <p:extLst>
      <p:ext uri="{BB962C8B-B14F-4D97-AF65-F5344CB8AC3E}">
        <p14:creationId xmlns:p14="http://schemas.microsoft.com/office/powerpoint/2010/main" val="2878443882"/>
      </p:ext>
    </p:extLst>
  </p:cSld>
  <p:clrMapOvr>
    <a:masterClrMapping/>
  </p:clrMapOvr>
  <p:transition>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76"/>
          <p:cNvSpPr txBox="1"/>
          <p:nvPr/>
        </p:nvSpPr>
        <p:spPr>
          <a:xfrm>
            <a:off x="471728" y="202737"/>
            <a:ext cx="2505814" cy="400110"/>
          </a:xfrm>
          <a:prstGeom prst="rect">
            <a:avLst/>
          </a:prstGeom>
          <a:noFill/>
        </p:spPr>
        <p:txBody>
          <a:bodyPr wrap="none" rtlCol="0">
            <a:spAutoFit/>
          </a:bodyPr>
          <a:lstStyle/>
          <a:p>
            <a:r>
              <a:rPr lang="en-US" altLang="zh-CN" sz="2000" dirty="0">
                <a:solidFill>
                  <a:srgbClr val="002B41"/>
                </a:solidFill>
                <a:latin typeface="微软雅黑" panose="020B0503020204020204" pitchFamily="34" charset="-122"/>
                <a:ea typeface="微软雅黑" panose="020B0503020204020204" pitchFamily="34" charset="-122"/>
              </a:rPr>
              <a:t>Node</a:t>
            </a:r>
            <a:r>
              <a:rPr lang="zh-CN" altLang="en-US" sz="2000" dirty="0">
                <a:solidFill>
                  <a:srgbClr val="002B41"/>
                </a:solidFill>
                <a:latin typeface="微软雅黑" panose="020B0503020204020204" pitchFamily="34" charset="-122"/>
                <a:ea typeface="微软雅黑" panose="020B0503020204020204" pitchFamily="34" charset="-122"/>
              </a:rPr>
              <a:t> </a:t>
            </a:r>
            <a:r>
              <a:rPr lang="en-US" altLang="zh-CN" sz="2000" dirty="0">
                <a:solidFill>
                  <a:srgbClr val="002B41"/>
                </a:solidFill>
                <a:latin typeface="微软雅黑" panose="020B0503020204020204" pitchFamily="34" charset="-122"/>
                <a:ea typeface="微软雅黑" panose="020B0503020204020204" pitchFamily="34" charset="-122"/>
              </a:rPr>
              <a:t>EE</a:t>
            </a:r>
            <a:r>
              <a:rPr lang="zh-CN" altLang="en-US" sz="2000" dirty="0">
                <a:solidFill>
                  <a:srgbClr val="002B41"/>
                </a:solidFill>
                <a:latin typeface="微软雅黑" panose="020B0503020204020204" pitchFamily="34" charset="-122"/>
                <a:ea typeface="微软雅黑" panose="020B0503020204020204" pitchFamily="34" charset="-122"/>
              </a:rPr>
              <a:t>的前世今生</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26" name="TextBox 76">
            <a:extLst>
              <a:ext uri="{FF2B5EF4-FFF2-40B4-BE49-F238E27FC236}">
                <a16:creationId xmlns:a16="http://schemas.microsoft.com/office/drawing/2014/main" id="{B77BB1DE-59D2-3B44-ABCC-4CDF4D71AEC3}"/>
              </a:ext>
            </a:extLst>
          </p:cNvPr>
          <p:cNvSpPr txBox="1"/>
          <p:nvPr/>
        </p:nvSpPr>
        <p:spPr>
          <a:xfrm>
            <a:off x="4211054" y="2260683"/>
            <a:ext cx="3769894" cy="707886"/>
          </a:xfrm>
          <a:prstGeom prst="rect">
            <a:avLst/>
          </a:prstGeom>
          <a:noFill/>
        </p:spPr>
        <p:txBody>
          <a:bodyPr wrap="square" rtlCol="0">
            <a:spAutoFit/>
          </a:bodyPr>
          <a:lstStyle/>
          <a:p>
            <a:pPr algn="ctr"/>
            <a:r>
              <a:rPr lang="zh-CN" altLang="en-US" sz="4000" dirty="0">
                <a:solidFill>
                  <a:srgbClr val="002B41"/>
                </a:solidFill>
                <a:latin typeface="微软雅黑" panose="020B0503020204020204" pitchFamily="34" charset="-122"/>
                <a:ea typeface="微软雅黑" panose="020B0503020204020204" pitchFamily="34" charset="-122"/>
              </a:rPr>
              <a:t>什么是</a:t>
            </a:r>
            <a:r>
              <a:rPr lang="en-US" altLang="zh-CN" sz="4000" dirty="0">
                <a:solidFill>
                  <a:srgbClr val="002B41"/>
                </a:solidFill>
                <a:latin typeface="微软雅黑" panose="020B0503020204020204" pitchFamily="34" charset="-122"/>
                <a:ea typeface="微软雅黑" panose="020B0503020204020204" pitchFamily="34" charset="-122"/>
              </a:rPr>
              <a:t>Node</a:t>
            </a:r>
            <a:r>
              <a:rPr lang="zh-CN" altLang="en-US" sz="4000" dirty="0">
                <a:solidFill>
                  <a:srgbClr val="002B41"/>
                </a:solidFill>
                <a:latin typeface="微软雅黑" panose="020B0503020204020204" pitchFamily="34" charset="-122"/>
                <a:ea typeface="微软雅黑" panose="020B0503020204020204" pitchFamily="34" charset="-122"/>
              </a:rPr>
              <a:t> </a:t>
            </a:r>
            <a:r>
              <a:rPr lang="en-US" altLang="zh-CN" sz="4000" dirty="0">
                <a:solidFill>
                  <a:srgbClr val="002B41"/>
                </a:solidFill>
                <a:latin typeface="微软雅黑" panose="020B0503020204020204" pitchFamily="34" charset="-122"/>
                <a:ea typeface="微软雅黑" panose="020B0503020204020204" pitchFamily="34" charset="-122"/>
              </a:rPr>
              <a:t>EE</a:t>
            </a:r>
            <a:r>
              <a:rPr lang="zh-CN" altLang="en-US" sz="4000" dirty="0">
                <a:solidFill>
                  <a:srgbClr val="002B41"/>
                </a:solidFill>
                <a:latin typeface="微软雅黑" panose="020B0503020204020204" pitchFamily="34" charset="-122"/>
                <a:ea typeface="微软雅黑" panose="020B0503020204020204" pitchFamily="34" charset="-122"/>
              </a:rPr>
              <a:t>？</a:t>
            </a:r>
          </a:p>
        </p:txBody>
      </p:sp>
      <p:sp>
        <p:nvSpPr>
          <p:cNvPr id="5" name="文本框 4">
            <a:extLst>
              <a:ext uri="{FF2B5EF4-FFF2-40B4-BE49-F238E27FC236}">
                <a16:creationId xmlns:a16="http://schemas.microsoft.com/office/drawing/2014/main" id="{7B26AB07-9F8F-BC4A-93A8-08B9A17937BE}"/>
              </a:ext>
            </a:extLst>
          </p:cNvPr>
          <p:cNvSpPr txBox="1"/>
          <p:nvPr/>
        </p:nvSpPr>
        <p:spPr>
          <a:xfrm>
            <a:off x="2439314" y="3879749"/>
            <a:ext cx="7199087" cy="830997"/>
          </a:xfrm>
          <a:prstGeom prst="rect">
            <a:avLst/>
          </a:prstGeom>
          <a:noFill/>
        </p:spPr>
        <p:txBody>
          <a:bodyPr wrap="none" rtlCol="0">
            <a:spAutoFit/>
          </a:bodyPr>
          <a:lstStyle/>
          <a:p>
            <a:pPr algn="ctr"/>
            <a:r>
              <a:rPr kumimoji="1" lang="en-US" altLang="zh-CN" sz="4800" dirty="0">
                <a:solidFill>
                  <a:srgbClr val="002B41"/>
                </a:solidFill>
                <a:latin typeface="Microsoft YaHei" panose="020B0503020204020204" pitchFamily="34" charset="-122"/>
                <a:ea typeface="Microsoft YaHei" panose="020B0503020204020204" pitchFamily="34" charset="-122"/>
              </a:rPr>
              <a:t>Node</a:t>
            </a:r>
            <a:r>
              <a:rPr kumimoji="1" lang="zh-CN" altLang="en-US" sz="4800" dirty="0">
                <a:solidFill>
                  <a:srgbClr val="002B41"/>
                </a:solidFill>
                <a:latin typeface="Microsoft YaHei" panose="020B0503020204020204" pitchFamily="34" charset="-122"/>
                <a:ea typeface="Microsoft YaHei" panose="020B0503020204020204" pitchFamily="34" charset="-122"/>
              </a:rPr>
              <a:t> </a:t>
            </a:r>
            <a:r>
              <a:rPr kumimoji="1" lang="en-US" altLang="zh-CN" sz="4800" dirty="0">
                <a:solidFill>
                  <a:srgbClr val="002B41"/>
                </a:solidFill>
                <a:latin typeface="Microsoft YaHei" panose="020B0503020204020204" pitchFamily="34" charset="-122"/>
                <a:ea typeface="Microsoft YaHei" panose="020B0503020204020204" pitchFamily="34" charset="-122"/>
              </a:rPr>
              <a:t>Enterprise</a:t>
            </a:r>
            <a:r>
              <a:rPr kumimoji="1" lang="zh-CN" altLang="en-US" sz="4800" dirty="0">
                <a:solidFill>
                  <a:srgbClr val="002B41"/>
                </a:solidFill>
                <a:latin typeface="Microsoft YaHei" panose="020B0503020204020204" pitchFamily="34" charset="-122"/>
                <a:ea typeface="Microsoft YaHei" panose="020B0503020204020204" pitchFamily="34" charset="-122"/>
              </a:rPr>
              <a:t> </a:t>
            </a:r>
            <a:r>
              <a:rPr kumimoji="1" lang="en-US" altLang="zh-CN" sz="4800" dirty="0">
                <a:solidFill>
                  <a:srgbClr val="002B41"/>
                </a:solidFill>
                <a:latin typeface="Microsoft YaHei" panose="020B0503020204020204" pitchFamily="34" charset="-122"/>
                <a:ea typeface="Microsoft YaHei" panose="020B0503020204020204" pitchFamily="34" charset="-122"/>
              </a:rPr>
              <a:t>Edition</a:t>
            </a:r>
            <a:endParaRPr kumimoji="1" lang="zh-CN" altLang="en-US" sz="4800" dirty="0">
              <a:solidFill>
                <a:srgbClr val="002B4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85958669"/>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76"/>
          <p:cNvSpPr txBox="1"/>
          <p:nvPr/>
        </p:nvSpPr>
        <p:spPr>
          <a:xfrm>
            <a:off x="471728" y="202737"/>
            <a:ext cx="2505814" cy="400110"/>
          </a:xfrm>
          <a:prstGeom prst="rect">
            <a:avLst/>
          </a:prstGeom>
          <a:noFill/>
        </p:spPr>
        <p:txBody>
          <a:bodyPr wrap="none" rtlCol="0">
            <a:spAutoFit/>
          </a:bodyPr>
          <a:lstStyle/>
          <a:p>
            <a:r>
              <a:rPr lang="en-US" altLang="zh-CN" sz="2000" dirty="0">
                <a:solidFill>
                  <a:srgbClr val="002B41"/>
                </a:solidFill>
                <a:latin typeface="微软雅黑" panose="020B0503020204020204" pitchFamily="34" charset="-122"/>
                <a:ea typeface="微软雅黑" panose="020B0503020204020204" pitchFamily="34" charset="-122"/>
              </a:rPr>
              <a:t>Node</a:t>
            </a:r>
            <a:r>
              <a:rPr lang="zh-CN" altLang="en-US" sz="2000" dirty="0">
                <a:solidFill>
                  <a:srgbClr val="002B41"/>
                </a:solidFill>
                <a:latin typeface="微软雅黑" panose="020B0503020204020204" pitchFamily="34" charset="-122"/>
                <a:ea typeface="微软雅黑" panose="020B0503020204020204" pitchFamily="34" charset="-122"/>
              </a:rPr>
              <a:t> </a:t>
            </a:r>
            <a:r>
              <a:rPr lang="en-US" altLang="zh-CN" sz="2000" dirty="0">
                <a:solidFill>
                  <a:srgbClr val="002B41"/>
                </a:solidFill>
                <a:latin typeface="微软雅黑" panose="020B0503020204020204" pitchFamily="34" charset="-122"/>
                <a:ea typeface="微软雅黑" panose="020B0503020204020204" pitchFamily="34" charset="-122"/>
              </a:rPr>
              <a:t>EE</a:t>
            </a:r>
            <a:r>
              <a:rPr lang="zh-CN" altLang="en-US" sz="2000" dirty="0">
                <a:solidFill>
                  <a:srgbClr val="002B41"/>
                </a:solidFill>
                <a:latin typeface="微软雅黑" panose="020B0503020204020204" pitchFamily="34" charset="-122"/>
                <a:ea typeface="微软雅黑" panose="020B0503020204020204" pitchFamily="34" charset="-122"/>
              </a:rPr>
              <a:t>的前世今生</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9" name="椭圆 8">
            <a:extLst>
              <a:ext uri="{FF2B5EF4-FFF2-40B4-BE49-F238E27FC236}">
                <a16:creationId xmlns:a16="http://schemas.microsoft.com/office/drawing/2014/main" id="{6148A28B-6E17-CC46-8477-4B3197466292}"/>
              </a:ext>
            </a:extLst>
          </p:cNvPr>
          <p:cNvSpPr/>
          <p:nvPr/>
        </p:nvSpPr>
        <p:spPr>
          <a:xfrm>
            <a:off x="2902202" y="1568798"/>
            <a:ext cx="4532268" cy="2981739"/>
          </a:xfrm>
          <a:prstGeom prst="ellipse">
            <a:avLst/>
          </a:prstGeom>
          <a:solidFill>
            <a:srgbClr val="D50002">
              <a:alpha val="6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椭圆 9">
            <a:extLst>
              <a:ext uri="{FF2B5EF4-FFF2-40B4-BE49-F238E27FC236}">
                <a16:creationId xmlns:a16="http://schemas.microsoft.com/office/drawing/2014/main" id="{A61329B0-F8BD-5744-ABB2-9DF361F2B2D0}"/>
              </a:ext>
            </a:extLst>
          </p:cNvPr>
          <p:cNvSpPr/>
          <p:nvPr/>
        </p:nvSpPr>
        <p:spPr>
          <a:xfrm flipH="1">
            <a:off x="5227984" y="2436358"/>
            <a:ext cx="2206486" cy="1488323"/>
          </a:xfrm>
          <a:prstGeom prst="ellipse">
            <a:avLst/>
          </a:prstGeom>
          <a:solidFill>
            <a:srgbClr val="F1F1F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CC524D26-F98B-2F48-848A-5FFFA356D29D}"/>
              </a:ext>
            </a:extLst>
          </p:cNvPr>
          <p:cNvSpPr txBox="1"/>
          <p:nvPr/>
        </p:nvSpPr>
        <p:spPr>
          <a:xfrm>
            <a:off x="3586596" y="2798057"/>
            <a:ext cx="1231427" cy="461665"/>
          </a:xfrm>
          <a:prstGeom prst="rect">
            <a:avLst/>
          </a:prstGeom>
          <a:noFill/>
        </p:spPr>
        <p:txBody>
          <a:bodyPr wrap="none" rtlCol="0">
            <a:spAutoFit/>
          </a:bodyPr>
          <a:lstStyle/>
          <a:p>
            <a:r>
              <a:rPr kumimoji="1" lang="en-US" altLang="zh-CN" sz="2400" dirty="0"/>
              <a:t>Node</a:t>
            </a:r>
            <a:r>
              <a:rPr kumimoji="1" lang="zh-CN" altLang="en-US" sz="2400" dirty="0"/>
              <a:t> </a:t>
            </a:r>
            <a:r>
              <a:rPr kumimoji="1" lang="en-US" altLang="zh-CN" sz="2400" dirty="0"/>
              <a:t>EE</a:t>
            </a:r>
            <a:endParaRPr kumimoji="1" lang="zh-CN" altLang="en-US" sz="2400" dirty="0"/>
          </a:p>
        </p:txBody>
      </p:sp>
      <p:sp>
        <p:nvSpPr>
          <p:cNvPr id="14" name="文本框 13">
            <a:extLst>
              <a:ext uri="{FF2B5EF4-FFF2-40B4-BE49-F238E27FC236}">
                <a16:creationId xmlns:a16="http://schemas.microsoft.com/office/drawing/2014/main" id="{B78D06A5-AA3C-A540-807D-1FA7B01670DF}"/>
              </a:ext>
            </a:extLst>
          </p:cNvPr>
          <p:cNvSpPr txBox="1"/>
          <p:nvPr/>
        </p:nvSpPr>
        <p:spPr>
          <a:xfrm>
            <a:off x="5593788" y="2798057"/>
            <a:ext cx="1132041" cy="461665"/>
          </a:xfrm>
          <a:prstGeom prst="rect">
            <a:avLst/>
          </a:prstGeom>
          <a:noFill/>
        </p:spPr>
        <p:txBody>
          <a:bodyPr wrap="none" rtlCol="0">
            <a:spAutoFit/>
          </a:bodyPr>
          <a:lstStyle/>
          <a:p>
            <a:r>
              <a:rPr kumimoji="1" lang="en-US" altLang="zh-CN" sz="2400" dirty="0"/>
              <a:t>Node.js</a:t>
            </a:r>
            <a:endParaRPr kumimoji="1" lang="zh-CN" altLang="en-US" sz="2400" dirty="0"/>
          </a:p>
        </p:txBody>
      </p:sp>
    </p:spTree>
    <p:extLst>
      <p:ext uri="{BB962C8B-B14F-4D97-AF65-F5344CB8AC3E}">
        <p14:creationId xmlns:p14="http://schemas.microsoft.com/office/powerpoint/2010/main" val="1700186853"/>
      </p:ext>
    </p:extLst>
  </p:cSld>
  <p:clrMapOvr>
    <a:masterClrMapping/>
  </p:clrMapOvr>
  <p:transition>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76"/>
          <p:cNvSpPr txBox="1"/>
          <p:nvPr/>
        </p:nvSpPr>
        <p:spPr>
          <a:xfrm>
            <a:off x="471728" y="202737"/>
            <a:ext cx="2505814" cy="400110"/>
          </a:xfrm>
          <a:prstGeom prst="rect">
            <a:avLst/>
          </a:prstGeom>
          <a:noFill/>
        </p:spPr>
        <p:txBody>
          <a:bodyPr wrap="none" rtlCol="0">
            <a:spAutoFit/>
          </a:bodyPr>
          <a:lstStyle/>
          <a:p>
            <a:r>
              <a:rPr lang="en-US" altLang="zh-CN" sz="2000" dirty="0">
                <a:solidFill>
                  <a:srgbClr val="002B41"/>
                </a:solidFill>
                <a:latin typeface="微软雅黑" panose="020B0503020204020204" pitchFamily="34" charset="-122"/>
                <a:ea typeface="微软雅黑" panose="020B0503020204020204" pitchFamily="34" charset="-122"/>
              </a:rPr>
              <a:t>Node</a:t>
            </a:r>
            <a:r>
              <a:rPr lang="zh-CN" altLang="en-US" sz="2000" dirty="0">
                <a:solidFill>
                  <a:srgbClr val="002B41"/>
                </a:solidFill>
                <a:latin typeface="微软雅黑" panose="020B0503020204020204" pitchFamily="34" charset="-122"/>
                <a:ea typeface="微软雅黑" panose="020B0503020204020204" pitchFamily="34" charset="-122"/>
              </a:rPr>
              <a:t> </a:t>
            </a:r>
            <a:r>
              <a:rPr lang="en-US" altLang="zh-CN" sz="2000" dirty="0">
                <a:solidFill>
                  <a:srgbClr val="002B41"/>
                </a:solidFill>
                <a:latin typeface="微软雅黑" panose="020B0503020204020204" pitchFamily="34" charset="-122"/>
                <a:ea typeface="微软雅黑" panose="020B0503020204020204" pitchFamily="34" charset="-122"/>
              </a:rPr>
              <a:t>EE</a:t>
            </a:r>
            <a:r>
              <a:rPr lang="zh-CN" altLang="en-US" sz="2000" dirty="0">
                <a:solidFill>
                  <a:srgbClr val="002B41"/>
                </a:solidFill>
                <a:latin typeface="微软雅黑" panose="020B0503020204020204" pitchFamily="34" charset="-122"/>
                <a:ea typeface="微软雅黑" panose="020B0503020204020204" pitchFamily="34" charset="-122"/>
              </a:rPr>
              <a:t>的前世今生</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7" name="图片 6">
            <a:extLst>
              <a:ext uri="{FF2B5EF4-FFF2-40B4-BE49-F238E27FC236}">
                <a16:creationId xmlns:a16="http://schemas.microsoft.com/office/drawing/2014/main" id="{E6FF2180-8839-4945-9CD5-64C44F501ECD}"/>
              </a:ext>
            </a:extLst>
          </p:cNvPr>
          <p:cNvPicPr>
            <a:picLocks noChangeAspect="1"/>
          </p:cNvPicPr>
          <p:nvPr/>
        </p:nvPicPr>
        <p:blipFill>
          <a:blip r:embed="rId3"/>
          <a:stretch>
            <a:fillRect/>
          </a:stretch>
        </p:blipFill>
        <p:spPr>
          <a:xfrm>
            <a:off x="3276600" y="1570658"/>
            <a:ext cx="5638800" cy="4432300"/>
          </a:xfrm>
          <a:prstGeom prst="rect">
            <a:avLst/>
          </a:prstGeom>
        </p:spPr>
      </p:pic>
      <p:sp>
        <p:nvSpPr>
          <p:cNvPr id="8" name="文本框 7">
            <a:extLst>
              <a:ext uri="{FF2B5EF4-FFF2-40B4-BE49-F238E27FC236}">
                <a16:creationId xmlns:a16="http://schemas.microsoft.com/office/drawing/2014/main" id="{EE706774-0551-8E4C-8404-F9C95891571D}"/>
              </a:ext>
            </a:extLst>
          </p:cNvPr>
          <p:cNvSpPr txBox="1"/>
          <p:nvPr/>
        </p:nvSpPr>
        <p:spPr>
          <a:xfrm>
            <a:off x="4575391" y="1177263"/>
            <a:ext cx="3041217"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生产经营过程中的三种角色</a:t>
            </a:r>
          </a:p>
        </p:txBody>
      </p:sp>
    </p:spTree>
    <p:extLst>
      <p:ext uri="{BB962C8B-B14F-4D97-AF65-F5344CB8AC3E}">
        <p14:creationId xmlns:p14="http://schemas.microsoft.com/office/powerpoint/2010/main" val="142365708"/>
      </p:ext>
    </p:extLst>
  </p:cSld>
  <p:clrMapOvr>
    <a:masterClrMapping/>
  </p:clrMapOvr>
  <p:transition>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76"/>
          <p:cNvSpPr txBox="1"/>
          <p:nvPr/>
        </p:nvSpPr>
        <p:spPr>
          <a:xfrm>
            <a:off x="471728" y="202737"/>
            <a:ext cx="2505814" cy="400110"/>
          </a:xfrm>
          <a:prstGeom prst="rect">
            <a:avLst/>
          </a:prstGeom>
          <a:noFill/>
        </p:spPr>
        <p:txBody>
          <a:bodyPr wrap="none" rtlCol="0">
            <a:spAutoFit/>
          </a:bodyPr>
          <a:lstStyle/>
          <a:p>
            <a:r>
              <a:rPr lang="en-US" altLang="zh-CN" sz="2000" dirty="0">
                <a:solidFill>
                  <a:srgbClr val="002B41"/>
                </a:solidFill>
                <a:latin typeface="微软雅黑" panose="020B0503020204020204" pitchFamily="34" charset="-122"/>
                <a:ea typeface="微软雅黑" panose="020B0503020204020204" pitchFamily="34" charset="-122"/>
              </a:rPr>
              <a:t>Node</a:t>
            </a:r>
            <a:r>
              <a:rPr lang="zh-CN" altLang="en-US" sz="2000" dirty="0">
                <a:solidFill>
                  <a:srgbClr val="002B41"/>
                </a:solidFill>
                <a:latin typeface="微软雅黑" panose="020B0503020204020204" pitchFamily="34" charset="-122"/>
                <a:ea typeface="微软雅黑" panose="020B0503020204020204" pitchFamily="34" charset="-122"/>
              </a:rPr>
              <a:t> </a:t>
            </a:r>
            <a:r>
              <a:rPr lang="en-US" altLang="zh-CN" sz="2000" dirty="0">
                <a:solidFill>
                  <a:srgbClr val="002B41"/>
                </a:solidFill>
                <a:latin typeface="微软雅黑" panose="020B0503020204020204" pitchFamily="34" charset="-122"/>
                <a:ea typeface="微软雅黑" panose="020B0503020204020204" pitchFamily="34" charset="-122"/>
              </a:rPr>
              <a:t>EE</a:t>
            </a:r>
            <a:r>
              <a:rPr lang="zh-CN" altLang="en-US" sz="2000" dirty="0">
                <a:solidFill>
                  <a:srgbClr val="002B41"/>
                </a:solidFill>
                <a:latin typeface="微软雅黑" panose="020B0503020204020204" pitchFamily="34" charset="-122"/>
                <a:ea typeface="微软雅黑" panose="020B0503020204020204" pitchFamily="34" charset="-122"/>
              </a:rPr>
              <a:t>的前世今生</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8" name="文本框 7">
            <a:extLst>
              <a:ext uri="{FF2B5EF4-FFF2-40B4-BE49-F238E27FC236}">
                <a16:creationId xmlns:a16="http://schemas.microsoft.com/office/drawing/2014/main" id="{EE706774-0551-8E4C-8404-F9C95891571D}"/>
              </a:ext>
            </a:extLst>
          </p:cNvPr>
          <p:cNvSpPr txBox="1"/>
          <p:nvPr/>
        </p:nvSpPr>
        <p:spPr>
          <a:xfrm>
            <a:off x="4589255" y="1348836"/>
            <a:ext cx="3647152"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生产经营过程中的效率与时间问题</a:t>
            </a:r>
          </a:p>
        </p:txBody>
      </p:sp>
      <p:pic>
        <p:nvPicPr>
          <p:cNvPr id="3" name="图片 2">
            <a:extLst>
              <a:ext uri="{FF2B5EF4-FFF2-40B4-BE49-F238E27FC236}">
                <a16:creationId xmlns:a16="http://schemas.microsoft.com/office/drawing/2014/main" id="{86F2F1F0-0F4F-DD4E-9964-1F6F9FDC8959}"/>
              </a:ext>
            </a:extLst>
          </p:cNvPr>
          <p:cNvPicPr>
            <a:picLocks noChangeAspect="1"/>
          </p:cNvPicPr>
          <p:nvPr/>
        </p:nvPicPr>
        <p:blipFill>
          <a:blip r:embed="rId3"/>
          <a:stretch>
            <a:fillRect/>
          </a:stretch>
        </p:blipFill>
        <p:spPr>
          <a:xfrm>
            <a:off x="2719137" y="1718168"/>
            <a:ext cx="7387389" cy="4684496"/>
          </a:xfrm>
          <a:prstGeom prst="rect">
            <a:avLst/>
          </a:prstGeom>
        </p:spPr>
      </p:pic>
    </p:spTree>
    <p:extLst>
      <p:ext uri="{BB962C8B-B14F-4D97-AF65-F5344CB8AC3E}">
        <p14:creationId xmlns:p14="http://schemas.microsoft.com/office/powerpoint/2010/main" val="4046280391"/>
      </p:ext>
    </p:extLst>
  </p:cSld>
  <p:clrMapOvr>
    <a:masterClrMapping/>
  </p:clrMapOvr>
  <p:transition>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p:cNvSpPr txBox="1"/>
          <p:nvPr/>
        </p:nvSpPr>
        <p:spPr>
          <a:xfrm>
            <a:off x="471728" y="202737"/>
            <a:ext cx="2505814" cy="400110"/>
          </a:xfrm>
          <a:prstGeom prst="rect">
            <a:avLst/>
          </a:prstGeom>
          <a:noFill/>
        </p:spPr>
        <p:txBody>
          <a:bodyPr wrap="none" rtlCol="0">
            <a:spAutoFit/>
          </a:bodyPr>
          <a:lstStyle/>
          <a:p>
            <a:r>
              <a:rPr lang="en-US" altLang="zh-CN" sz="2000" dirty="0">
                <a:solidFill>
                  <a:srgbClr val="002B41"/>
                </a:solidFill>
                <a:latin typeface="微软雅黑" panose="020B0503020204020204" pitchFamily="34" charset="-122"/>
                <a:ea typeface="微软雅黑" panose="020B0503020204020204" pitchFamily="34" charset="-122"/>
              </a:rPr>
              <a:t>Node</a:t>
            </a:r>
            <a:r>
              <a:rPr lang="zh-CN" altLang="en-US" sz="2000" dirty="0">
                <a:solidFill>
                  <a:srgbClr val="002B41"/>
                </a:solidFill>
                <a:latin typeface="微软雅黑" panose="020B0503020204020204" pitchFamily="34" charset="-122"/>
                <a:ea typeface="微软雅黑" panose="020B0503020204020204" pitchFamily="34" charset="-122"/>
              </a:rPr>
              <a:t> </a:t>
            </a:r>
            <a:r>
              <a:rPr lang="en-US" altLang="zh-CN" sz="2000" dirty="0">
                <a:solidFill>
                  <a:srgbClr val="002B41"/>
                </a:solidFill>
                <a:latin typeface="微软雅黑" panose="020B0503020204020204" pitchFamily="34" charset="-122"/>
                <a:ea typeface="微软雅黑" panose="020B0503020204020204" pitchFamily="34" charset="-122"/>
              </a:rPr>
              <a:t>EE</a:t>
            </a:r>
            <a:r>
              <a:rPr lang="zh-CN" altLang="en-US" sz="2000" dirty="0">
                <a:solidFill>
                  <a:srgbClr val="002B41"/>
                </a:solidFill>
                <a:latin typeface="微软雅黑" panose="020B0503020204020204" pitchFamily="34" charset="-122"/>
                <a:ea typeface="微软雅黑" panose="020B0503020204020204" pitchFamily="34" charset="-122"/>
              </a:rPr>
              <a:t>的前世今生</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5" name="图片 4">
            <a:extLst>
              <a:ext uri="{FF2B5EF4-FFF2-40B4-BE49-F238E27FC236}">
                <a16:creationId xmlns:a16="http://schemas.microsoft.com/office/drawing/2014/main" id="{45428755-71C5-6946-9246-093CE6E397CE}"/>
              </a:ext>
            </a:extLst>
          </p:cNvPr>
          <p:cNvPicPr>
            <a:picLocks noChangeAspect="1"/>
          </p:cNvPicPr>
          <p:nvPr/>
        </p:nvPicPr>
        <p:blipFill>
          <a:blip r:embed="rId3"/>
          <a:stretch>
            <a:fillRect/>
          </a:stretch>
        </p:blipFill>
        <p:spPr>
          <a:xfrm>
            <a:off x="2451100" y="1358900"/>
            <a:ext cx="7289800" cy="4140200"/>
          </a:xfrm>
          <a:prstGeom prst="rect">
            <a:avLst/>
          </a:prstGeom>
        </p:spPr>
      </p:pic>
    </p:spTree>
    <p:extLst>
      <p:ext uri="{BB962C8B-B14F-4D97-AF65-F5344CB8AC3E}">
        <p14:creationId xmlns:p14="http://schemas.microsoft.com/office/powerpoint/2010/main" val="3778105453"/>
      </p:ext>
    </p:extLst>
  </p:cSld>
  <p:clrMapOvr>
    <a:masterClrMapping/>
  </p:clrMapOvr>
  <p:transition>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p:cNvSpPr txBox="1"/>
          <p:nvPr/>
        </p:nvSpPr>
        <p:spPr>
          <a:xfrm>
            <a:off x="471728" y="202737"/>
            <a:ext cx="2505814" cy="400110"/>
          </a:xfrm>
          <a:prstGeom prst="rect">
            <a:avLst/>
          </a:prstGeom>
          <a:noFill/>
        </p:spPr>
        <p:txBody>
          <a:bodyPr wrap="none" rtlCol="0">
            <a:spAutoFit/>
          </a:bodyPr>
          <a:lstStyle/>
          <a:p>
            <a:r>
              <a:rPr lang="en-US" altLang="zh-CN" sz="2000" dirty="0">
                <a:solidFill>
                  <a:srgbClr val="002B41"/>
                </a:solidFill>
                <a:latin typeface="微软雅黑" panose="020B0503020204020204" pitchFamily="34" charset="-122"/>
                <a:ea typeface="微软雅黑" panose="020B0503020204020204" pitchFamily="34" charset="-122"/>
              </a:rPr>
              <a:t>Node</a:t>
            </a:r>
            <a:r>
              <a:rPr lang="zh-CN" altLang="en-US" sz="2000" dirty="0">
                <a:solidFill>
                  <a:srgbClr val="002B41"/>
                </a:solidFill>
                <a:latin typeface="微软雅黑" panose="020B0503020204020204" pitchFamily="34" charset="-122"/>
                <a:ea typeface="微软雅黑" panose="020B0503020204020204" pitchFamily="34" charset="-122"/>
              </a:rPr>
              <a:t> </a:t>
            </a:r>
            <a:r>
              <a:rPr lang="en-US" altLang="zh-CN" sz="2000" dirty="0">
                <a:solidFill>
                  <a:srgbClr val="002B41"/>
                </a:solidFill>
                <a:latin typeface="微软雅黑" panose="020B0503020204020204" pitchFamily="34" charset="-122"/>
                <a:ea typeface="微软雅黑" panose="020B0503020204020204" pitchFamily="34" charset="-122"/>
              </a:rPr>
              <a:t>EE</a:t>
            </a:r>
            <a:r>
              <a:rPr lang="zh-CN" altLang="en-US" sz="2000" dirty="0">
                <a:solidFill>
                  <a:srgbClr val="002B41"/>
                </a:solidFill>
                <a:latin typeface="微软雅黑" panose="020B0503020204020204" pitchFamily="34" charset="-122"/>
                <a:ea typeface="微软雅黑" panose="020B0503020204020204" pitchFamily="34" charset="-122"/>
              </a:rPr>
              <a:t>的前世今生</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10" name="TextBox 76">
            <a:extLst>
              <a:ext uri="{FF2B5EF4-FFF2-40B4-BE49-F238E27FC236}">
                <a16:creationId xmlns:a16="http://schemas.microsoft.com/office/drawing/2014/main" id="{3775830A-2150-4F45-AAEE-5BEAB63537F9}"/>
              </a:ext>
            </a:extLst>
          </p:cNvPr>
          <p:cNvSpPr txBox="1"/>
          <p:nvPr/>
        </p:nvSpPr>
        <p:spPr>
          <a:xfrm>
            <a:off x="4186989" y="1177299"/>
            <a:ext cx="3769894" cy="707886"/>
          </a:xfrm>
          <a:prstGeom prst="rect">
            <a:avLst/>
          </a:prstGeom>
          <a:noFill/>
        </p:spPr>
        <p:txBody>
          <a:bodyPr wrap="square" rtlCol="0">
            <a:spAutoFit/>
          </a:bodyPr>
          <a:lstStyle/>
          <a:p>
            <a:pPr algn="ctr"/>
            <a:r>
              <a:rPr lang="zh-CN" altLang="en-US" sz="4000" dirty="0">
                <a:solidFill>
                  <a:srgbClr val="002B41"/>
                </a:solidFill>
                <a:latin typeface="微软雅黑" panose="020B0503020204020204" pitchFamily="34" charset="-122"/>
                <a:ea typeface="微软雅黑" panose="020B0503020204020204" pitchFamily="34" charset="-122"/>
              </a:rPr>
              <a:t>中台化</a:t>
            </a:r>
          </a:p>
        </p:txBody>
      </p:sp>
      <p:sp>
        <p:nvSpPr>
          <p:cNvPr id="12" name="TextBox 76">
            <a:extLst>
              <a:ext uri="{FF2B5EF4-FFF2-40B4-BE49-F238E27FC236}">
                <a16:creationId xmlns:a16="http://schemas.microsoft.com/office/drawing/2014/main" id="{C96B45A5-1D57-6145-A64F-E68B5AD9EA68}"/>
              </a:ext>
            </a:extLst>
          </p:cNvPr>
          <p:cNvSpPr txBox="1"/>
          <p:nvPr/>
        </p:nvSpPr>
        <p:spPr>
          <a:xfrm>
            <a:off x="4186989" y="2975032"/>
            <a:ext cx="3769894" cy="707886"/>
          </a:xfrm>
          <a:prstGeom prst="rect">
            <a:avLst/>
          </a:prstGeom>
          <a:noFill/>
        </p:spPr>
        <p:txBody>
          <a:bodyPr wrap="square" rtlCol="0">
            <a:spAutoFit/>
          </a:bodyPr>
          <a:lstStyle/>
          <a:p>
            <a:pPr algn="ctr"/>
            <a:r>
              <a:rPr lang="zh-CN" altLang="en-US" sz="4000" dirty="0">
                <a:solidFill>
                  <a:srgbClr val="002B41"/>
                </a:solidFill>
                <a:latin typeface="微软雅黑" panose="020B0503020204020204" pitchFamily="34" charset="-122"/>
                <a:ea typeface="微软雅黑" panose="020B0503020204020204" pitchFamily="34" charset="-122"/>
              </a:rPr>
              <a:t>全栈化</a:t>
            </a:r>
          </a:p>
        </p:txBody>
      </p:sp>
      <p:sp>
        <p:nvSpPr>
          <p:cNvPr id="13" name="TextBox 76">
            <a:extLst>
              <a:ext uri="{FF2B5EF4-FFF2-40B4-BE49-F238E27FC236}">
                <a16:creationId xmlns:a16="http://schemas.microsoft.com/office/drawing/2014/main" id="{9EACF439-8982-254A-B8F7-CC8962DC3FC5}"/>
              </a:ext>
            </a:extLst>
          </p:cNvPr>
          <p:cNvSpPr txBox="1"/>
          <p:nvPr/>
        </p:nvSpPr>
        <p:spPr>
          <a:xfrm>
            <a:off x="4283243" y="4618872"/>
            <a:ext cx="3769894" cy="707886"/>
          </a:xfrm>
          <a:prstGeom prst="rect">
            <a:avLst/>
          </a:prstGeom>
          <a:noFill/>
        </p:spPr>
        <p:txBody>
          <a:bodyPr wrap="square" rtlCol="0">
            <a:spAutoFit/>
          </a:bodyPr>
          <a:lstStyle/>
          <a:p>
            <a:pPr algn="ctr"/>
            <a:r>
              <a:rPr lang="en-US" altLang="zh-CN" sz="4000" dirty="0">
                <a:solidFill>
                  <a:srgbClr val="002B41"/>
                </a:solidFill>
                <a:latin typeface="微软雅黑" panose="020B0503020204020204" pitchFamily="34" charset="-122"/>
                <a:ea typeface="微软雅黑" panose="020B0503020204020204" pitchFamily="34" charset="-122"/>
              </a:rPr>
              <a:t>Node</a:t>
            </a:r>
            <a:r>
              <a:rPr lang="zh-CN" altLang="en-US" sz="4000" dirty="0">
                <a:solidFill>
                  <a:srgbClr val="002B41"/>
                </a:solidFill>
                <a:latin typeface="微软雅黑" panose="020B0503020204020204" pitchFamily="34" charset="-122"/>
                <a:ea typeface="微软雅黑" panose="020B0503020204020204" pitchFamily="34" charset="-122"/>
              </a:rPr>
              <a:t> </a:t>
            </a:r>
            <a:r>
              <a:rPr lang="en-US" altLang="zh-CN" sz="4000" dirty="0">
                <a:solidFill>
                  <a:srgbClr val="002B41"/>
                </a:solidFill>
                <a:latin typeface="微软雅黑" panose="020B0503020204020204" pitchFamily="34" charset="-122"/>
                <a:ea typeface="微软雅黑" panose="020B0503020204020204" pitchFamily="34" charset="-122"/>
              </a:rPr>
              <a:t>EE</a:t>
            </a:r>
            <a:endParaRPr lang="zh-CN" altLang="en-US" sz="4000" dirty="0">
              <a:solidFill>
                <a:srgbClr val="002B41"/>
              </a:solidFill>
              <a:latin typeface="微软雅黑" panose="020B0503020204020204" pitchFamily="34" charset="-122"/>
              <a:ea typeface="微软雅黑" panose="020B0503020204020204" pitchFamily="34" charset="-122"/>
            </a:endParaRPr>
          </a:p>
        </p:txBody>
      </p:sp>
      <p:sp>
        <p:nvSpPr>
          <p:cNvPr id="17" name="下箭头 16">
            <a:extLst>
              <a:ext uri="{FF2B5EF4-FFF2-40B4-BE49-F238E27FC236}">
                <a16:creationId xmlns:a16="http://schemas.microsoft.com/office/drawing/2014/main" id="{EF88F99C-AC3E-AE41-8A56-562FEAB0D9B6}"/>
              </a:ext>
            </a:extLst>
          </p:cNvPr>
          <p:cNvSpPr/>
          <p:nvPr/>
        </p:nvSpPr>
        <p:spPr>
          <a:xfrm>
            <a:off x="5847347" y="2078232"/>
            <a:ext cx="409073" cy="857646"/>
          </a:xfrm>
          <a:prstGeom prst="downArrow">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下箭头 17">
            <a:extLst>
              <a:ext uri="{FF2B5EF4-FFF2-40B4-BE49-F238E27FC236}">
                <a16:creationId xmlns:a16="http://schemas.microsoft.com/office/drawing/2014/main" id="{ED647A0C-C571-CF43-A17F-679E87DD23DF}"/>
              </a:ext>
            </a:extLst>
          </p:cNvPr>
          <p:cNvSpPr/>
          <p:nvPr/>
        </p:nvSpPr>
        <p:spPr>
          <a:xfrm>
            <a:off x="5847346" y="3773962"/>
            <a:ext cx="409073" cy="857646"/>
          </a:xfrm>
          <a:prstGeom prst="downArrow">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849794393"/>
      </p:ext>
    </p:extLst>
  </p:cSld>
  <p:clrMapOvr>
    <a:masterClrMapping/>
  </p:clrMapOvr>
  <p:transition>
    <p:push dir="u"/>
  </p:transition>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35912</TotalTime>
  <Words>1920</Words>
  <Application>Microsoft Macintosh PowerPoint</Application>
  <PresentationFormat>宽屏</PresentationFormat>
  <Paragraphs>309</Paragraphs>
  <Slides>36</Slides>
  <Notes>36</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36</vt:i4>
      </vt:variant>
    </vt:vector>
  </HeadingPairs>
  <TitlesOfParts>
    <vt:vector size="43" baseType="lpstr">
      <vt:lpstr>Microsoft YaHei</vt:lpstr>
      <vt:lpstr>Microsoft YaHei</vt:lpstr>
      <vt:lpstr>Arial</vt:lpstr>
      <vt:lpstr>Calibri</vt:lpstr>
      <vt:lpstr>Calibri Light</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面向数据</dc:title>
  <dc:subject/>
  <dc:creator>周威</dc:creator>
  <cp:keywords/>
  <dc:description>zwei8908@gmail.com</dc:description>
  <cp:lastModifiedBy>Microsoft Office User</cp:lastModifiedBy>
  <cp:revision>468</cp:revision>
  <cp:lastPrinted>2019-03-22T02:58:25Z</cp:lastPrinted>
  <dcterms:created xsi:type="dcterms:W3CDTF">2016-12-09T01:44:00Z</dcterms:created>
  <dcterms:modified xsi:type="dcterms:W3CDTF">2019-07-08T03:37:10Z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2052-10.1.0.6260</vt:lpwstr>
  </property>
</Properties>
</file>